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g"/>
  <Override PartName="/ppt/media/image11.jpg" ContentType="image/jpg"/>
  <Override PartName="/ppt/notesSlides/notesSlide2.xml" ContentType="application/vnd.openxmlformats-officedocument.presentationml.notesSlide+xml"/>
  <Override PartName="/ppt/media/image36.jpg" ContentType="image/jpg"/>
  <Override PartName="/ppt/media/image37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44.jpg" ContentType="image/jpg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media/image53.jpg" ContentType="image/jpg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media/image59.jpg" ContentType="image/jpg"/>
  <Override PartName="/ppt/media/image65.jpg" ContentType="image/jpg"/>
  <Override PartName="/ppt/media/image66.jpg" ContentType="image/jpg"/>
  <Override PartName="/ppt/media/image67.jpg" ContentType="image/jpg"/>
  <Override PartName="/ppt/media/image68.jpg" ContentType="image/jpg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media/image70.jpg" ContentType="image/jpg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media/image79.jpg" ContentType="image/jpg"/>
  <Override PartName="/ppt/media/image81.jpg" ContentType="image/jpg"/>
  <Override PartName="/ppt/media/image85.jpg" ContentType="image/jpg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256" r:id="rId2"/>
    <p:sldId id="30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8" r:id="rId14"/>
    <p:sldId id="269" r:id="rId15"/>
    <p:sldId id="270" r:id="rId16"/>
    <p:sldId id="271" r:id="rId17"/>
    <p:sldId id="272" r:id="rId18"/>
    <p:sldId id="304" r:id="rId19"/>
    <p:sldId id="275" r:id="rId20"/>
    <p:sldId id="277" r:id="rId21"/>
    <p:sldId id="279" r:id="rId22"/>
    <p:sldId id="278" r:id="rId23"/>
    <p:sldId id="282" r:id="rId24"/>
    <p:sldId id="283" r:id="rId25"/>
    <p:sldId id="284" r:id="rId26"/>
    <p:sldId id="288" r:id="rId27"/>
    <p:sldId id="299" r:id="rId28"/>
    <p:sldId id="300" r:id="rId29"/>
    <p:sldId id="295" r:id="rId30"/>
  </p:sldIdLst>
  <p:sldSz cx="12192000" cy="6858000"/>
  <p:notesSz cx="9928225" cy="6797675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Gill Sans Ultra Bold Condensed" panose="020B0A06020104020203" pitchFamily="34" charset="0"/>
      <p:regular r:id="rId3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3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637" autoAdjust="0"/>
  </p:normalViewPr>
  <p:slideViewPr>
    <p:cSldViewPr>
      <p:cViewPr varScale="1">
        <p:scale>
          <a:sx n="93" d="100"/>
          <a:sy n="93" d="100"/>
        </p:scale>
        <p:origin x="121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975505986641576E-2"/>
          <c:y val="6.8280725990734767E-3"/>
          <c:w val="0.89762494608137755"/>
          <c:h val="0.827653895602884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>
                <a:glow rad="25400">
                  <a:schemeClr val="accent1">
                    <a:alpha val="41000"/>
                  </a:schemeClr>
                </a:glow>
                <a:outerShdw blurRad="50800" dist="50800" dir="5400000" algn="ctr" rotWithShape="0">
                  <a:srgbClr val="000000">
                    <a:alpha val="99000"/>
                  </a:srgbClr>
                </a:outerShdw>
                <a:softEdge rad="1270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425932.79999999999</c:v>
                </c:pt>
                <c:pt idx="1">
                  <c:v>420111.3</c:v>
                </c:pt>
                <c:pt idx="2" formatCode="#,##0.00">
                  <c:v>277573.40000000002</c:v>
                </c:pt>
                <c:pt idx="3" formatCode="#,##0.00">
                  <c:v>305644.40000000002</c:v>
                </c:pt>
                <c:pt idx="4" formatCode="#,##0.00">
                  <c:v>305644.40000000002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C-417C-8B19-6D3305E8D2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820302515845154E-2"/>
                  <c:y val="-6.5829170135864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BC-417C-8B19-6D3305E8D266}"/>
                </c:ext>
              </c:extLst>
            </c:dLbl>
            <c:dLbl>
              <c:idx val="1"/>
              <c:layout>
                <c:manualLayout>
                  <c:x val="3.1190192749586287E-2"/>
                  <c:y val="-5.363858307366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BC-417C-8B19-6D3305E8D266}"/>
                </c:ext>
              </c:extLst>
            </c:dLbl>
            <c:dLbl>
              <c:idx val="2"/>
              <c:layout>
                <c:manualLayout>
                  <c:x val="2.6936984647369978E-2"/>
                  <c:y val="-7.8019757198061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BC-417C-8B19-6D3305E8D266}"/>
                </c:ext>
              </c:extLst>
            </c:dLbl>
            <c:dLbl>
              <c:idx val="3"/>
              <c:layout>
                <c:manualLayout>
                  <c:x val="3.8278872919946708E-2"/>
                  <c:y val="-9.021034426025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BC-417C-8B19-6D3305E8D266}"/>
                </c:ext>
              </c:extLst>
            </c:dLbl>
            <c:dLbl>
              <c:idx val="4"/>
              <c:layout>
                <c:manualLayout>
                  <c:x val="2.1266040511081458E-2"/>
                  <c:y val="-7.3143522373182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BC-417C-8B19-6D3305E8D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41453.199999999997</c:v>
                </c:pt>
                <c:pt idx="1">
                  <c:v>48297</c:v>
                </c:pt>
                <c:pt idx="2" formatCode="#,##0">
                  <c:v>50177.1</c:v>
                </c:pt>
                <c:pt idx="3" formatCode="#,##0">
                  <c:v>53304.1</c:v>
                </c:pt>
                <c:pt idx="4" formatCode="#,##0">
                  <c:v>56301.599999999999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BC-417C-8B19-6D3305E8D2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4025664817730499E-2"/>
                  <c:y val="-4.1447996011470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BC-417C-8B19-6D3305E8D266}"/>
                </c:ext>
              </c:extLst>
            </c:dLbl>
            <c:dLbl>
              <c:idx val="1"/>
              <c:layout>
                <c:manualLayout>
                  <c:x val="2.410151257922577E-2"/>
                  <c:y val="-2.6819291536833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BC-417C-8B19-6D3305E8D266}"/>
                </c:ext>
              </c:extLst>
            </c:dLbl>
            <c:dLbl>
              <c:idx val="2"/>
              <c:layout>
                <c:manualLayout>
                  <c:x val="3.5443400851802601E-2"/>
                  <c:y val="-4.1447996011470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BC-417C-8B19-6D3305E8D266}"/>
                </c:ext>
              </c:extLst>
            </c:dLbl>
            <c:dLbl>
              <c:idx val="3"/>
              <c:layout>
                <c:manualLayout>
                  <c:x val="2.835472068144208E-2"/>
                  <c:y val="-4.3886113423909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8BC-417C-8B19-6D3305E8D266}"/>
                </c:ext>
              </c:extLst>
            </c:dLbl>
            <c:dLbl>
              <c:idx val="4"/>
              <c:layout>
                <c:manualLayout>
                  <c:x val="6.0962649465100473E-2"/>
                  <c:y val="-2.43811741243942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60969347430616"/>
                      <c:h val="0.108764417768922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8BC-417C-8B19-6D3305E8D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4739.2</c:v>
                </c:pt>
                <c:pt idx="1">
                  <c:v>4959.5</c:v>
                </c:pt>
                <c:pt idx="2" formatCode="#,##0">
                  <c:v>4645</c:v>
                </c:pt>
                <c:pt idx="3" formatCode="#,##0">
                  <c:v>4855</c:v>
                </c:pt>
                <c:pt idx="4" formatCode="#,##0">
                  <c:v>4855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BC-417C-8B19-6D3305E8D2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04177504"/>
        <c:axId val="1504188736"/>
        <c:axId val="0"/>
      </c:bar3DChart>
      <c:catAx>
        <c:axId val="1504177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04188736"/>
        <c:crosses val="autoZero"/>
        <c:auto val="1"/>
        <c:lblAlgn val="ctr"/>
        <c:lblOffset val="100"/>
        <c:noMultiLvlLbl val="0"/>
      </c:catAx>
      <c:valAx>
        <c:axId val="1504188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0417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27-4A1E-B4EC-2F488C04B7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B7-421A-AD7A-D3C451DE80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27-4A1E-B4EC-2F488C04B7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27-4A1E-B4EC-2F488C04B70D}"/>
              </c:ext>
            </c:extLst>
          </c:dPt>
          <c:dLbls>
            <c:dLbl>
              <c:idx val="0"/>
              <c:layout>
                <c:manualLayout>
                  <c:x val="-1.9719379258784246E-2"/>
                  <c:y val="0.238587495951166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87867147281249"/>
                      <c:h val="0.200059261388549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D27-4A1E-B4EC-2F488C04B70D}"/>
                </c:ext>
              </c:extLst>
            </c:dLbl>
            <c:dLbl>
              <c:idx val="1"/>
              <c:layout>
                <c:manualLayout>
                  <c:x val="0.29877343908303333"/>
                  <c:y val="-0.18673430172066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86028276347685"/>
                      <c:h val="0.21308791411368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B7-421A-AD7A-D3C451DE805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28177517889128"/>
                      <c:h val="0.21328631999275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D27-4A1E-B4EC-2F488C04B70D}"/>
                </c:ext>
              </c:extLst>
            </c:dLbl>
            <c:dLbl>
              <c:idx val="3"/>
              <c:layout>
                <c:manualLayout>
                  <c:x val="0.148569801556278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912610543036"/>
                      <c:h val="0.21308791411368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D27-4A1E-B4EC-2F488C04B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65618.3</c:v>
                </c:pt>
                <c:pt idx="1">
                  <c:v>155701.4</c:v>
                </c:pt>
                <c:pt idx="2">
                  <c:v>11286</c:v>
                </c:pt>
                <c:pt idx="3">
                  <c:v>6573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7-421A-AD7A-D3C451DE8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B37-40AF-862C-CE69B85403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37-40AF-862C-CE69B85403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37-40AF-862C-CE69B85403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B37-40AF-862C-CE69B85403E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92005473019584"/>
                      <c:h val="0.128997349286252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B37-40AF-862C-CE69B85403E4}"/>
                </c:ext>
              </c:extLst>
            </c:dLbl>
            <c:dLbl>
              <c:idx val="1"/>
              <c:layout>
                <c:manualLayout>
                  <c:x val="0.28602317852147408"/>
                  <c:y val="-0.21824278870326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52676640294133"/>
                      <c:h val="0.22004208393448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37-40AF-862C-CE69B85403E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31312280841192"/>
                      <c:h val="0.22024696483200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37-40AF-862C-CE69B85403E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88915340071554"/>
                      <c:h val="0.22024696483200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B37-40AF-862C-CE69B85403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65618.3</c:v>
                </c:pt>
                <c:pt idx="1">
                  <c:v>155596.9</c:v>
                </c:pt>
                <c:pt idx="2">
                  <c:v>12286</c:v>
                </c:pt>
                <c:pt idx="3">
                  <c:v>6573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7-40AF-862C-CE69B8540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архивного дела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799</c:v>
                </c:pt>
                <c:pt idx="1">
                  <c:v>1195</c:v>
                </c:pt>
                <c:pt idx="2">
                  <c:v>1195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4-4436-8F31-D0A67F4F87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музейного дела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4370</c:v>
                </c:pt>
                <c:pt idx="1">
                  <c:v>4852</c:v>
                </c:pt>
                <c:pt idx="2">
                  <c:v>4852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4-4436-8F31-D0A67F4F87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библиотечного дела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5443.5</c:v>
                </c:pt>
                <c:pt idx="1">
                  <c:v>5809</c:v>
                </c:pt>
                <c:pt idx="2">
                  <c:v>5809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4-4436-8F31-D0A67F4F87F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Развитие культурно-досугово обслуживания населения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11117.5</c:v>
                </c:pt>
                <c:pt idx="1">
                  <c:v>11775.7</c:v>
                </c:pt>
                <c:pt idx="2">
                  <c:v>13253.7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3-4031-9E0A-758C3A8863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59941984"/>
        <c:axId val="1859950304"/>
      </c:barChart>
      <c:catAx>
        <c:axId val="1859941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59950304"/>
        <c:crosses val="autoZero"/>
        <c:auto val="1"/>
        <c:lblAlgn val="ctr"/>
        <c:lblOffset val="100"/>
        <c:noMultiLvlLbl val="0"/>
      </c:catAx>
      <c:valAx>
        <c:axId val="1859950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994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705-4624-BD3C-DF905EA0F1B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05-4624-BD3C-DF905EA0F1B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923-460F-B5EE-8E8B175836A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B923-460F-B5EE-8E8B175836AE}"/>
              </c:ext>
            </c:extLst>
          </c:dPt>
          <c:dLbls>
            <c:dLbl>
              <c:idx val="2"/>
              <c:layout>
                <c:manualLayout>
                  <c:x val="6.9583697871099401E-2"/>
                  <c:y val="5.37086614173228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23-460F-B5EE-8E8B175836AE}"/>
                </c:ext>
              </c:extLst>
            </c:dLbl>
            <c:dLbl>
              <c:idx val="3"/>
              <c:layout>
                <c:manualLayout>
                  <c:x val="6.1567929008873888E-2"/>
                  <c:y val="0.118447287839020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23-460F-B5EE-8E8B17583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Осуществление полномочий муниципального района </c:v>
                </c:pt>
                <c:pt idx="1">
                  <c:v>Иные субсидии бюджетным учреждениям</c:v>
                </c:pt>
                <c:pt idx="2">
                  <c:v>Мероприятия по переселению граждан из аварийного жилищного фонда</c:v>
                </c:pt>
                <c:pt idx="3">
                  <c:v>Прочие непрограммные направления деятельности</c:v>
                </c:pt>
              </c:strCache>
              <c:extLst/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55519.199999999997</c:v>
                </c:pt>
                <c:pt idx="1">
                  <c:v>36495</c:v>
                </c:pt>
                <c:pt idx="2">
                  <c:v>10951.5</c:v>
                </c:pt>
                <c:pt idx="3">
                  <c:v>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923-460F-B5EE-8E8B175836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8299-478B-9B3F-3979D7ABFCC1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299-478B-9B3F-3979D7ABF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5436735"/>
        <c:axId val="1325453791"/>
      </c:barChart>
      <c:catAx>
        <c:axId val="13254367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5453791"/>
        <c:crosses val="autoZero"/>
        <c:auto val="1"/>
        <c:lblAlgn val="ctr"/>
        <c:lblOffset val="100"/>
        <c:noMultiLvlLbl val="0"/>
      </c:catAx>
      <c:valAx>
        <c:axId val="13254537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543673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899C-4C89-96BD-E8F7F1B036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899C-4C89-96BD-E8F7F1B036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18000</c:v>
                </c:pt>
                <c:pt idx="1">
                  <c:v>10932.5</c:v>
                </c:pt>
                <c:pt idx="2">
                  <c:v>3865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9C-4C89-96BD-E8F7F1B036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47960735"/>
        <c:axId val="1047952415"/>
      </c:barChart>
      <c:catAx>
        <c:axId val="10479607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7952415"/>
        <c:crosses val="autoZero"/>
        <c:auto val="1"/>
        <c:lblAlgn val="ctr"/>
        <c:lblOffset val="100"/>
        <c:noMultiLvlLbl val="0"/>
      </c:catAx>
      <c:valAx>
        <c:axId val="104795241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796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396084034670401E-3"/>
          <c:y val="9.1407029609651844E-2"/>
          <c:w val="0.94418509134647177"/>
          <c:h val="0.787846683299313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D39-432C-A6EE-C03F4506C89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D39-432C-A6EE-C03F4506C894}"/>
              </c:ext>
            </c:extLst>
          </c:dPt>
          <c:dPt>
            <c:idx val="2"/>
            <c:bubble3D val="0"/>
            <c:spPr>
              <a:solidFill>
                <a:schemeClr val="accent5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39-432C-A6EE-C03F4506C89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800" b="1" dirty="0"/>
                      <a:t>Налог</a:t>
                    </a:r>
                    <a:r>
                      <a:rPr lang="ru-RU" sz="1800" b="1" baseline="0" dirty="0"/>
                      <a:t> на доходы физических лиц 46012,1</a:t>
                    </a:r>
                    <a:endParaRPr lang="ru-RU" sz="1800" b="1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03794542434466"/>
                      <c:h val="0.2388025492447506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ED39-432C-A6EE-C03F4506C894}"/>
                </c:ext>
              </c:extLst>
            </c:dLbl>
            <c:dLbl>
              <c:idx val="1"/>
              <c:layout>
                <c:manualLayout>
                  <c:x val="-4.3337172566190151E-2"/>
                  <c:y val="8.8237903172902531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b="1" dirty="0"/>
                      <a:t>Налог на совокупный доход 2 950,0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83439522801914"/>
                      <c:h val="0.1749521065575488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ED39-432C-A6EE-C03F4506C894}"/>
                </c:ext>
              </c:extLst>
            </c:dLbl>
            <c:dLbl>
              <c:idx val="2"/>
              <c:layout>
                <c:manualLayout>
                  <c:x val="0.30436177882501891"/>
                  <c:y val="3.286499620396860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/>
                      <a:t>Государственная пошлина 1 215,0</a:t>
                    </a:r>
                    <a:r>
                      <a:rPr lang="ru-RU" baseline="0" dirty="0"/>
                      <a:t>
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65969938709038"/>
                      <c:h val="0.154738263781199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D39-432C-A6EE-C03F4506C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46012.1</c:v>
                </c:pt>
                <c:pt idx="1">
                  <c:v>2950</c:v>
                </c:pt>
                <c:pt idx="2">
                  <c:v>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9-432C-A6EE-C03F4506C89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/>
              <a:t>83,93 %</a:t>
            </a:r>
            <a:endParaRPr lang="ru-RU" dirty="0"/>
          </a:p>
        </c:rich>
      </c:tx>
      <c:layout>
        <c:manualLayout>
          <c:xMode val="edge"/>
          <c:yMode val="edge"/>
          <c:x val="0.36680345714339074"/>
          <c:y val="0.27670485048351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617-4C4F-8082-6E1E150D5A12}"/>
              </c:ext>
            </c:extLst>
          </c:dPt>
          <c:dPt>
            <c:idx val="1"/>
            <c:bubble3D val="0"/>
            <c:explosion val="2"/>
            <c:spPr>
              <a:solidFill>
                <a:schemeClr val="accent5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617-4C4F-8082-6E1E150D5A12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16.07</c:v>
                </c:pt>
                <c:pt idx="1">
                  <c:v>83.93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7-4C4F-8082-6E1E150D5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40034448818913E-2"/>
          <c:y val="0.17695071500057116"/>
          <c:w val="0.90369746555118113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 formatCode="#,##0">
                  <c:v>39421.699999999997</c:v>
                </c:pt>
                <c:pt idx="1">
                  <c:v>44691.5</c:v>
                </c:pt>
                <c:pt idx="2" formatCode="#,##0">
                  <c:v>46012.1</c:v>
                </c:pt>
                <c:pt idx="3" formatCode="#,##0">
                  <c:v>49139.1</c:v>
                </c:pt>
                <c:pt idx="4" formatCode="#,##0">
                  <c:v>52136.6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B-4269-8E8C-528A786A9F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BB-4269-8E8C-528A786A9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14683104"/>
        <c:axId val="1714691008"/>
      </c:barChart>
      <c:catAx>
        <c:axId val="1714683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4691008"/>
        <c:crosses val="autoZero"/>
        <c:auto val="1"/>
        <c:lblAlgn val="ctr"/>
        <c:lblOffset val="100"/>
        <c:noMultiLvlLbl val="0"/>
      </c:catAx>
      <c:valAx>
        <c:axId val="1714691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71468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034498729772168E-2"/>
          <c:y val="0.13000366147974357"/>
          <c:w val="0.90212112260235122"/>
          <c:h val="0.66033378211975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2423,2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00D-41F6-8311-3D1C3D675F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2525,2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00D-41F6-8311-3D1C3D675FA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2950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00D-41F6-8311-3D1C3D675FA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2950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00D-41F6-8311-3D1C3D675FA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2950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00D-41F6-8311-3D1C3D675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2423.1999999999998</c:v>
                </c:pt>
                <c:pt idx="1">
                  <c:v>2525.1999999999998</c:v>
                </c:pt>
                <c:pt idx="2">
                  <c:v>2950</c:v>
                </c:pt>
                <c:pt idx="3">
                  <c:v>2950</c:v>
                </c:pt>
                <c:pt idx="4">
                  <c:v>2950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1-4672-87D3-8BAC1476BD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E1-4672-87D3-8BAC1476BD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E1-4672-87D3-8BAC1476B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84600752"/>
        <c:axId val="84595760"/>
      </c:barChart>
      <c:catAx>
        <c:axId val="84600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595760"/>
        <c:crosses val="autoZero"/>
        <c:auto val="1"/>
        <c:lblAlgn val="ctr"/>
        <c:lblOffset val="100"/>
        <c:noMultiLvlLbl val="0"/>
      </c:catAx>
      <c:valAx>
        <c:axId val="84595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8460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5A-496B-A40A-BD9831EC9DE2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5A-496B-A40A-BD9831EC9DE2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5A-496B-A40A-BD9831EC9DE2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5A-496B-A40A-BD9831EC9DE2}"/>
              </c:ext>
            </c:extLst>
          </c:dPt>
          <c:dLbls>
            <c:dLbl>
              <c:idx val="0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5A-496B-A40A-BD9831EC9DE2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5A-496B-A40A-BD9831EC9DE2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F81BD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2950</c:v>
                </c:pt>
                <c:pt idx="1">
                  <c:v>54822.1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B-4D5D-8ED2-24077865C17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01378632062198E-2"/>
          <c:y val="0.13440310226800073"/>
          <c:w val="0.91349859842749026"/>
          <c:h val="0.86559693908506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9936906492072708E-3"/>
                  <c:y val="-1.6325764470331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B2-4480-B0B7-8B55438E4DDF}"/>
                </c:ext>
              </c:extLst>
            </c:dLbl>
            <c:dLbl>
              <c:idx val="1"/>
              <c:layout>
                <c:manualLayout>
                  <c:x val="0"/>
                  <c:y val="-3.0773343647615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B2-4480-B0B7-8B55438E4DDF}"/>
                </c:ext>
              </c:extLst>
            </c:dLbl>
            <c:dLbl>
              <c:idx val="2"/>
              <c:layout>
                <c:manualLayout>
                  <c:x val="2.6645635497357569E-3"/>
                  <c:y val="-1.6325764470331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B2-4480-B0B7-8B55438E4DDF}"/>
                </c:ext>
              </c:extLst>
            </c:dLbl>
            <c:dLbl>
              <c:idx val="3"/>
              <c:layout>
                <c:manualLayout>
                  <c:x val="7.9936906492072708E-3"/>
                  <c:y val="1.25693938842373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B2-4480-B0B7-8B55438E4DDF}"/>
                </c:ext>
              </c:extLst>
            </c:dLbl>
            <c:dLbl>
              <c:idx val="4"/>
              <c:layout>
                <c:manualLayout>
                  <c:x val="-2.6645635497358549E-3"/>
                  <c:y val="-1.6325764470331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B2-4480-B0B7-8B55438E4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1015</c:v>
                </c:pt>
                <c:pt idx="1">
                  <c:v>1025</c:v>
                </c:pt>
                <c:pt idx="2">
                  <c:v>1215</c:v>
                </c:pt>
                <c:pt idx="3">
                  <c:v>1215</c:v>
                </c:pt>
                <c:pt idx="4">
                  <c:v>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2-4480-B0B7-8B55438E4D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2-4480-B0B7-8B55438E4DD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B2-4480-B0B7-8B55438E4D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84600752"/>
        <c:axId val="84595760"/>
      </c:barChart>
      <c:catAx>
        <c:axId val="84600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595760"/>
        <c:crosses val="autoZero"/>
        <c:auto val="1"/>
        <c:lblAlgn val="ctr"/>
        <c:lblOffset val="100"/>
        <c:noMultiLvlLbl val="0"/>
      </c:catAx>
      <c:valAx>
        <c:axId val="84595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8460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16200000">
                <a:schemeClr val="accent1">
                  <a:lumMod val="75000"/>
                  <a:alpha val="50000"/>
                </a:schemeClr>
              </a:inn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6200000">
                  <a:schemeClr val="accent1">
                    <a:lumMod val="75000"/>
                    <a:alpha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2A8-4654-BD0F-F1814161AD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6200000">
                  <a:schemeClr val="accent1">
                    <a:lumMod val="75000"/>
                    <a:alpha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2A8-4654-BD0F-F1814161AD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6200000">
                  <a:schemeClr val="accent1">
                    <a:lumMod val="75000"/>
                    <a:alpha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2A8-4654-BD0F-F1814161AD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6200000">
                  <a:schemeClr val="accent1">
                    <a:lumMod val="75000"/>
                    <a:alpha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02A8-4654-BD0F-F1814161AD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4080</c:v>
                </c:pt>
                <c:pt idx="1">
                  <c:v>126</c:v>
                </c:pt>
                <c:pt idx="2">
                  <c:v>51</c:v>
                </c:pt>
                <c:pt idx="3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7-44C2-A7AF-1BD96FC8B7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AD0-4D41-836C-F39B6E2E6D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D0-4D41-836C-F39B6E2E6D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AD0-4D41-836C-F39B6E2E6D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D0-4D41-836C-F39B6E2E6DB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D0-4D41-836C-F39B6E2E6DB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90476190476192"/>
                      <c:h val="0.200059157207675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D0-4D41-836C-F39B6E2E6DBE}"/>
                </c:ext>
              </c:extLst>
            </c:dLbl>
            <c:dLbl>
              <c:idx val="2"/>
              <c:layout>
                <c:manualLayout>
                  <c:x val="3.1486956987519354E-2"/>
                  <c:y val="6.8244296354697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D0-4D41-836C-F39B6E2E6DBE}"/>
                </c:ext>
              </c:extLst>
            </c:dLbl>
            <c:dLbl>
              <c:idx val="3"/>
              <c:layout>
                <c:manualLayout>
                  <c:x val="0.13549252771974926"/>
                  <c:y val="7.097719270929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D0-4D41-836C-F39B6E2E6D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57784.9</c:v>
                </c:pt>
                <c:pt idx="1">
                  <c:v>131443.5</c:v>
                </c:pt>
                <c:pt idx="2">
                  <c:v>16598</c:v>
                </c:pt>
                <c:pt idx="3">
                  <c:v>6104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0-4D41-836C-F39B6E2E6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07CAC-91F6-4075-B81A-48866E6E0A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1C23D3-A290-462C-B2BE-95AFF10D7ECD}">
      <dgm:prSet phldrT="[Текст]"/>
      <dgm:spPr/>
      <dgm:t>
        <a:bodyPr/>
        <a:lstStyle/>
        <a:p>
          <a:r>
            <a:rPr lang="ru-RU" dirty="0"/>
            <a:t>Программы социальной направленности:</a:t>
          </a:r>
        </a:p>
      </dgm:t>
    </dgm:pt>
    <dgm:pt modelId="{757CFC9D-22AD-408D-A0BC-142BF70F2E0A}" type="parTrans" cxnId="{F97C5EB0-1CB3-49D6-9C85-D5BAF621C7DF}">
      <dgm:prSet/>
      <dgm:spPr/>
      <dgm:t>
        <a:bodyPr/>
        <a:lstStyle/>
        <a:p>
          <a:endParaRPr lang="ru-RU"/>
        </a:p>
      </dgm:t>
    </dgm:pt>
    <dgm:pt modelId="{E68D5E03-607B-43EA-B5E4-9DED7CBC9470}" type="sibTrans" cxnId="{F97C5EB0-1CB3-49D6-9C85-D5BAF621C7DF}">
      <dgm:prSet/>
      <dgm:spPr/>
      <dgm:t>
        <a:bodyPr/>
        <a:lstStyle/>
        <a:p>
          <a:endParaRPr lang="ru-RU"/>
        </a:p>
      </dgm:t>
    </dgm:pt>
    <dgm:pt modelId="{A4296A45-1B92-468B-B0C9-001BDA3DA040}">
      <dgm:prSet phldrT="[Текст]" custT="1"/>
      <dgm:spPr/>
      <dgm:t>
        <a:bodyPr/>
        <a:lstStyle/>
        <a:p>
          <a:r>
            <a:rPr lang="ru-RU" sz="2100" dirty="0"/>
            <a:t>Развитие образования</a:t>
          </a:r>
        </a:p>
      </dgm:t>
    </dgm:pt>
    <dgm:pt modelId="{E5484324-0589-4F2F-A4B4-628882F0EFCE}" type="parTrans" cxnId="{D1DD9994-3C04-49FE-A4DC-DE72E15AF0B0}">
      <dgm:prSet/>
      <dgm:spPr/>
      <dgm:t>
        <a:bodyPr/>
        <a:lstStyle/>
        <a:p>
          <a:endParaRPr lang="ru-RU"/>
        </a:p>
      </dgm:t>
    </dgm:pt>
    <dgm:pt modelId="{E15184EA-C94A-4EDF-A9C6-276ECC61394F}" type="sibTrans" cxnId="{D1DD9994-3C04-49FE-A4DC-DE72E15AF0B0}">
      <dgm:prSet/>
      <dgm:spPr/>
      <dgm:t>
        <a:bodyPr/>
        <a:lstStyle/>
        <a:p>
          <a:endParaRPr lang="ru-RU"/>
        </a:p>
      </dgm:t>
    </dgm:pt>
    <dgm:pt modelId="{8D2D223C-AAB0-4D43-B3B1-DD8FF0AB6D83}">
      <dgm:prSet custT="1"/>
      <dgm:spPr/>
      <dgm:t>
        <a:bodyPr/>
        <a:lstStyle/>
        <a:p>
          <a:r>
            <a:rPr lang="ru-RU" sz="2100" dirty="0"/>
            <a:t>Развитие культуры</a:t>
          </a:r>
        </a:p>
      </dgm:t>
    </dgm:pt>
    <dgm:pt modelId="{95C99644-0A72-48E4-8F76-47B723C1E323}" type="parTrans" cxnId="{EA37CAFF-65C3-4533-9108-4ACAE265BBB2}">
      <dgm:prSet/>
      <dgm:spPr/>
      <dgm:t>
        <a:bodyPr/>
        <a:lstStyle/>
        <a:p>
          <a:endParaRPr lang="ru-RU"/>
        </a:p>
      </dgm:t>
    </dgm:pt>
    <dgm:pt modelId="{CF2837D8-7A08-482B-BB93-8A40A6C1FBDB}" type="sibTrans" cxnId="{EA37CAFF-65C3-4533-9108-4ACAE265BBB2}">
      <dgm:prSet/>
      <dgm:spPr/>
      <dgm:t>
        <a:bodyPr/>
        <a:lstStyle/>
        <a:p>
          <a:endParaRPr lang="ru-RU"/>
        </a:p>
      </dgm:t>
    </dgm:pt>
    <dgm:pt modelId="{5227798A-FB9D-44D9-BD6A-9D6FBB2B7DDC}">
      <dgm:prSet custT="1"/>
      <dgm:spPr/>
      <dgm:t>
        <a:bodyPr/>
        <a:lstStyle/>
        <a:p>
          <a:r>
            <a:rPr lang="ru-RU" sz="2100" dirty="0"/>
            <a:t>Развитие физической культуры и спорта</a:t>
          </a:r>
        </a:p>
      </dgm:t>
    </dgm:pt>
    <dgm:pt modelId="{E6B4CC37-861C-4FB3-A225-AFE39572B7D7}" type="parTrans" cxnId="{D78F4E48-1836-4A3C-9716-70A18287C45F}">
      <dgm:prSet/>
      <dgm:spPr/>
      <dgm:t>
        <a:bodyPr/>
        <a:lstStyle/>
        <a:p>
          <a:endParaRPr lang="ru-RU"/>
        </a:p>
      </dgm:t>
    </dgm:pt>
    <dgm:pt modelId="{CB842C71-16BC-497F-A130-A10C54DB70BE}" type="sibTrans" cxnId="{D78F4E48-1836-4A3C-9716-70A18287C45F}">
      <dgm:prSet/>
      <dgm:spPr/>
      <dgm:t>
        <a:bodyPr/>
        <a:lstStyle/>
        <a:p>
          <a:endParaRPr lang="ru-RU"/>
        </a:p>
      </dgm:t>
    </dgm:pt>
    <dgm:pt modelId="{24BAFD3C-3B63-49FA-BED9-7BD05977C991}" type="pres">
      <dgm:prSet presAssocID="{1A007CAC-91F6-4075-B81A-48866E6E0AAF}" presName="Name0" presStyleCnt="0">
        <dgm:presLayoutVars>
          <dgm:dir/>
          <dgm:animLvl val="lvl"/>
          <dgm:resizeHandles val="exact"/>
        </dgm:presLayoutVars>
      </dgm:prSet>
      <dgm:spPr/>
    </dgm:pt>
    <dgm:pt modelId="{AD53E19C-F553-4A4C-A4B9-330C930B8D04}" type="pres">
      <dgm:prSet presAssocID="{761C23D3-A290-462C-B2BE-95AFF10D7ECD}" presName="linNode" presStyleCnt="0"/>
      <dgm:spPr/>
    </dgm:pt>
    <dgm:pt modelId="{3AFC57B0-E3B4-4168-8712-F46414094894}" type="pres">
      <dgm:prSet presAssocID="{761C23D3-A290-462C-B2BE-95AFF10D7ECD}" presName="parentText" presStyleLbl="node1" presStyleIdx="0" presStyleCnt="1" custScaleX="95440" custScaleY="90565">
        <dgm:presLayoutVars>
          <dgm:chMax val="1"/>
          <dgm:bulletEnabled val="1"/>
        </dgm:presLayoutVars>
      </dgm:prSet>
      <dgm:spPr/>
    </dgm:pt>
    <dgm:pt modelId="{4FE6A826-0870-4003-AC05-49E895812EB1}" type="pres">
      <dgm:prSet presAssocID="{761C23D3-A290-462C-B2BE-95AFF10D7ECD}" presName="descendantText" presStyleLbl="alignAccFollowNode1" presStyleIdx="0" presStyleCnt="1" custLinFactNeighborX="1740" custLinFactNeighborY="-6548">
        <dgm:presLayoutVars>
          <dgm:bulletEnabled val="1"/>
        </dgm:presLayoutVars>
      </dgm:prSet>
      <dgm:spPr/>
    </dgm:pt>
  </dgm:ptLst>
  <dgm:cxnLst>
    <dgm:cxn modelId="{786C7503-1A11-4D45-B0AF-1859D4A7CEB9}" type="presOf" srcId="{8D2D223C-AAB0-4D43-B3B1-DD8FF0AB6D83}" destId="{4FE6A826-0870-4003-AC05-49E895812EB1}" srcOrd="0" destOrd="1" presId="urn:microsoft.com/office/officeart/2005/8/layout/vList5"/>
    <dgm:cxn modelId="{191E991E-8E69-4CE0-8C03-2AB00FFF9127}" type="presOf" srcId="{761C23D3-A290-462C-B2BE-95AFF10D7ECD}" destId="{3AFC57B0-E3B4-4168-8712-F46414094894}" srcOrd="0" destOrd="0" presId="urn:microsoft.com/office/officeart/2005/8/layout/vList5"/>
    <dgm:cxn modelId="{5225F642-A97A-4B32-93CE-4091E2DB5A84}" type="presOf" srcId="{A4296A45-1B92-468B-B0C9-001BDA3DA040}" destId="{4FE6A826-0870-4003-AC05-49E895812EB1}" srcOrd="0" destOrd="0" presId="urn:microsoft.com/office/officeart/2005/8/layout/vList5"/>
    <dgm:cxn modelId="{D78F4E48-1836-4A3C-9716-70A18287C45F}" srcId="{761C23D3-A290-462C-B2BE-95AFF10D7ECD}" destId="{5227798A-FB9D-44D9-BD6A-9D6FBB2B7DDC}" srcOrd="2" destOrd="0" parTransId="{E6B4CC37-861C-4FB3-A225-AFE39572B7D7}" sibTransId="{CB842C71-16BC-497F-A130-A10C54DB70BE}"/>
    <dgm:cxn modelId="{D1DD9994-3C04-49FE-A4DC-DE72E15AF0B0}" srcId="{761C23D3-A290-462C-B2BE-95AFF10D7ECD}" destId="{A4296A45-1B92-468B-B0C9-001BDA3DA040}" srcOrd="0" destOrd="0" parTransId="{E5484324-0589-4F2F-A4B4-628882F0EFCE}" sibTransId="{E15184EA-C94A-4EDF-A9C6-276ECC61394F}"/>
    <dgm:cxn modelId="{F97C5EB0-1CB3-49D6-9C85-D5BAF621C7DF}" srcId="{1A007CAC-91F6-4075-B81A-48866E6E0AAF}" destId="{761C23D3-A290-462C-B2BE-95AFF10D7ECD}" srcOrd="0" destOrd="0" parTransId="{757CFC9D-22AD-408D-A0BC-142BF70F2E0A}" sibTransId="{E68D5E03-607B-43EA-B5E4-9DED7CBC9470}"/>
    <dgm:cxn modelId="{BB4CB7C0-EAD7-496E-86AA-503E3268F596}" type="presOf" srcId="{5227798A-FB9D-44D9-BD6A-9D6FBB2B7DDC}" destId="{4FE6A826-0870-4003-AC05-49E895812EB1}" srcOrd="0" destOrd="2" presId="urn:microsoft.com/office/officeart/2005/8/layout/vList5"/>
    <dgm:cxn modelId="{1DE343D7-58A7-48DA-928D-9A248E9ED5C9}" type="presOf" srcId="{1A007CAC-91F6-4075-B81A-48866E6E0AAF}" destId="{24BAFD3C-3B63-49FA-BED9-7BD05977C991}" srcOrd="0" destOrd="0" presId="urn:microsoft.com/office/officeart/2005/8/layout/vList5"/>
    <dgm:cxn modelId="{EA37CAFF-65C3-4533-9108-4ACAE265BBB2}" srcId="{761C23D3-A290-462C-B2BE-95AFF10D7ECD}" destId="{8D2D223C-AAB0-4D43-B3B1-DD8FF0AB6D83}" srcOrd="1" destOrd="0" parTransId="{95C99644-0A72-48E4-8F76-47B723C1E323}" sibTransId="{CF2837D8-7A08-482B-BB93-8A40A6C1FBDB}"/>
    <dgm:cxn modelId="{4F3DD5AB-BF7F-4353-80E4-ECB2532322B6}" type="presParOf" srcId="{24BAFD3C-3B63-49FA-BED9-7BD05977C991}" destId="{AD53E19C-F553-4A4C-A4B9-330C930B8D04}" srcOrd="0" destOrd="0" presId="urn:microsoft.com/office/officeart/2005/8/layout/vList5"/>
    <dgm:cxn modelId="{62F75D8A-1E14-4A82-8129-972646714F80}" type="presParOf" srcId="{AD53E19C-F553-4A4C-A4B9-330C930B8D04}" destId="{3AFC57B0-E3B4-4168-8712-F46414094894}" srcOrd="0" destOrd="0" presId="urn:microsoft.com/office/officeart/2005/8/layout/vList5"/>
    <dgm:cxn modelId="{50C68AB6-6045-409C-B1BF-9EC17EF78469}" type="presParOf" srcId="{AD53E19C-F553-4A4C-A4B9-330C930B8D04}" destId="{4FE6A826-0870-4003-AC05-49E895812E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96C1A0-0CFA-4CA8-958C-34E38C37FC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7385AC-77D0-4954-A08B-715AEA749F79}">
      <dgm:prSet phldrT="[Текст]"/>
      <dgm:spPr/>
      <dgm:t>
        <a:bodyPr/>
        <a:lstStyle/>
        <a:p>
          <a:r>
            <a:rPr lang="ru-RU" dirty="0"/>
            <a:t>Программы отрасли экономики:</a:t>
          </a:r>
        </a:p>
      </dgm:t>
    </dgm:pt>
    <dgm:pt modelId="{85A3E8F9-681E-4F2E-9B03-8221B2C9D673}" type="parTrans" cxnId="{1988E64E-4D9B-4995-9A60-C4773AF4BE21}">
      <dgm:prSet/>
      <dgm:spPr/>
      <dgm:t>
        <a:bodyPr/>
        <a:lstStyle/>
        <a:p>
          <a:endParaRPr lang="ru-RU"/>
        </a:p>
      </dgm:t>
    </dgm:pt>
    <dgm:pt modelId="{7FBBD559-D593-4CFA-BB05-C96C07A49285}" type="sibTrans" cxnId="{1988E64E-4D9B-4995-9A60-C4773AF4BE21}">
      <dgm:prSet/>
      <dgm:spPr/>
      <dgm:t>
        <a:bodyPr/>
        <a:lstStyle/>
        <a:p>
          <a:endParaRPr lang="ru-RU"/>
        </a:p>
      </dgm:t>
    </dgm:pt>
    <dgm:pt modelId="{A8C6E9EB-159D-44DC-BDB8-F8A17D4A76E6}">
      <dgm:prSet phldrT="[Текст]" custT="1"/>
      <dgm:spPr/>
      <dgm:t>
        <a:bodyPr/>
        <a:lstStyle/>
        <a:p>
          <a:r>
            <a:rPr lang="ru-RU" sz="2100" dirty="0"/>
            <a:t>Поддержка и развитие малого и среднего предпринимательства</a:t>
          </a:r>
        </a:p>
      </dgm:t>
    </dgm:pt>
    <dgm:pt modelId="{859BEDAC-3437-418E-9298-69A49B47E35B}" type="parTrans" cxnId="{F07938A6-0855-47C5-9107-3F725196193C}">
      <dgm:prSet/>
      <dgm:spPr/>
      <dgm:t>
        <a:bodyPr/>
        <a:lstStyle/>
        <a:p>
          <a:endParaRPr lang="ru-RU"/>
        </a:p>
      </dgm:t>
    </dgm:pt>
    <dgm:pt modelId="{6CA168A1-010A-4EB2-A7A7-3F1539DB5CB0}" type="sibTrans" cxnId="{F07938A6-0855-47C5-9107-3F725196193C}">
      <dgm:prSet/>
      <dgm:spPr/>
      <dgm:t>
        <a:bodyPr/>
        <a:lstStyle/>
        <a:p>
          <a:endParaRPr lang="ru-RU"/>
        </a:p>
      </dgm:t>
    </dgm:pt>
    <dgm:pt modelId="{A5A25319-6A76-4CA3-85A8-42ECE54D8C1B}">
      <dgm:prSet phldrT="[Текст]"/>
      <dgm:spPr/>
      <dgm:t>
        <a:bodyPr/>
        <a:lstStyle/>
        <a:p>
          <a:r>
            <a:rPr lang="ru-RU" dirty="0"/>
            <a:t>Программы общего характера:</a:t>
          </a:r>
        </a:p>
      </dgm:t>
    </dgm:pt>
    <dgm:pt modelId="{371E35A6-3102-4F0C-9202-67F34A5A2967}" type="parTrans" cxnId="{04ACE473-6CA9-4ECF-A04B-D9AC2F235206}">
      <dgm:prSet/>
      <dgm:spPr/>
      <dgm:t>
        <a:bodyPr/>
        <a:lstStyle/>
        <a:p>
          <a:endParaRPr lang="ru-RU"/>
        </a:p>
      </dgm:t>
    </dgm:pt>
    <dgm:pt modelId="{BC9554E4-F873-478A-BA77-58ED406F6F06}" type="sibTrans" cxnId="{04ACE473-6CA9-4ECF-A04B-D9AC2F235206}">
      <dgm:prSet/>
      <dgm:spPr/>
      <dgm:t>
        <a:bodyPr/>
        <a:lstStyle/>
        <a:p>
          <a:endParaRPr lang="ru-RU"/>
        </a:p>
      </dgm:t>
    </dgm:pt>
    <dgm:pt modelId="{D37D97FB-E4C7-417F-A84D-BC496AF098C2}">
      <dgm:prSet phldrT="[Текст]" custT="1"/>
      <dgm:spPr/>
      <dgm:t>
        <a:bodyPr/>
        <a:lstStyle/>
        <a:p>
          <a:r>
            <a:rPr lang="ru-RU" sz="2100" dirty="0"/>
            <a:t>Развитие средств массовой информации </a:t>
          </a:r>
        </a:p>
      </dgm:t>
    </dgm:pt>
    <dgm:pt modelId="{C8ECE4E0-EA08-45F2-8894-53A8A8C2344E}" type="parTrans" cxnId="{4DEE8F92-8A39-4AE2-85EE-394D91BB811B}">
      <dgm:prSet/>
      <dgm:spPr/>
      <dgm:t>
        <a:bodyPr/>
        <a:lstStyle/>
        <a:p>
          <a:endParaRPr lang="ru-RU"/>
        </a:p>
      </dgm:t>
    </dgm:pt>
    <dgm:pt modelId="{5CDB70BA-1F2B-400B-A2D2-3634CE700328}" type="sibTrans" cxnId="{4DEE8F92-8A39-4AE2-85EE-394D91BB811B}">
      <dgm:prSet/>
      <dgm:spPr/>
      <dgm:t>
        <a:bodyPr/>
        <a:lstStyle/>
        <a:p>
          <a:endParaRPr lang="ru-RU"/>
        </a:p>
      </dgm:t>
    </dgm:pt>
    <dgm:pt modelId="{BA25E065-D180-4B49-B71D-02D84F65EE0B}">
      <dgm:prSet phldrT="[Текст]"/>
      <dgm:spPr/>
      <dgm:t>
        <a:bodyPr/>
        <a:lstStyle/>
        <a:p>
          <a:r>
            <a:rPr lang="ru-RU" dirty="0"/>
            <a:t>Непрограммные направления деятельности:</a:t>
          </a:r>
        </a:p>
      </dgm:t>
    </dgm:pt>
    <dgm:pt modelId="{C5BB2D99-C97D-43C3-92F3-B08112988AB3}" type="parTrans" cxnId="{0CE2D038-6C2E-409C-BB58-D07AA045C6A2}">
      <dgm:prSet/>
      <dgm:spPr/>
      <dgm:t>
        <a:bodyPr/>
        <a:lstStyle/>
        <a:p>
          <a:endParaRPr lang="ru-RU"/>
        </a:p>
      </dgm:t>
    </dgm:pt>
    <dgm:pt modelId="{45E367EE-1C8D-4BD9-BC21-E4F287698029}" type="sibTrans" cxnId="{0CE2D038-6C2E-409C-BB58-D07AA045C6A2}">
      <dgm:prSet/>
      <dgm:spPr/>
      <dgm:t>
        <a:bodyPr/>
        <a:lstStyle/>
        <a:p>
          <a:endParaRPr lang="ru-RU"/>
        </a:p>
      </dgm:t>
    </dgm:pt>
    <dgm:pt modelId="{FC455FFC-7171-4F20-99B6-022F617D7DEB}">
      <dgm:prSet phldrT="[Текст]" custT="1"/>
      <dgm:spPr/>
      <dgm:t>
        <a:bodyPr/>
        <a:lstStyle/>
        <a:p>
          <a:r>
            <a:rPr lang="ru-RU" sz="2100" dirty="0"/>
            <a:t>Содержание органов местного самоуправления</a:t>
          </a:r>
        </a:p>
      </dgm:t>
    </dgm:pt>
    <dgm:pt modelId="{6408ADCF-A57E-4E1E-9879-BCFD6E8231F3}" type="parTrans" cxnId="{41268095-D36E-491A-89C3-4285B69CC9F7}">
      <dgm:prSet/>
      <dgm:spPr/>
      <dgm:t>
        <a:bodyPr/>
        <a:lstStyle/>
        <a:p>
          <a:endParaRPr lang="ru-RU"/>
        </a:p>
      </dgm:t>
    </dgm:pt>
    <dgm:pt modelId="{E87CD4C5-4328-4E41-AF9E-B5842D7401FE}" type="sibTrans" cxnId="{41268095-D36E-491A-89C3-4285B69CC9F7}">
      <dgm:prSet/>
      <dgm:spPr/>
      <dgm:t>
        <a:bodyPr/>
        <a:lstStyle/>
        <a:p>
          <a:endParaRPr lang="ru-RU"/>
        </a:p>
      </dgm:t>
    </dgm:pt>
    <dgm:pt modelId="{E4069148-6C50-41A9-9F5D-58B0315A2334}">
      <dgm:prSet phldrT="[Текст]" custT="1"/>
      <dgm:spPr/>
      <dgm:t>
        <a:bodyPr/>
        <a:lstStyle/>
        <a:p>
          <a:r>
            <a:rPr lang="ru-RU" sz="2100" dirty="0"/>
            <a:t>Межбюджетные трансферты бюджетам поселения</a:t>
          </a:r>
        </a:p>
      </dgm:t>
    </dgm:pt>
    <dgm:pt modelId="{C9DD4FFC-EBB8-46B6-AED3-26A5D9F5456D}" type="parTrans" cxnId="{A96E2EC6-76F3-43F0-A258-5B7BAE8A8F86}">
      <dgm:prSet/>
      <dgm:spPr/>
      <dgm:t>
        <a:bodyPr/>
        <a:lstStyle/>
        <a:p>
          <a:endParaRPr lang="ru-RU"/>
        </a:p>
      </dgm:t>
    </dgm:pt>
    <dgm:pt modelId="{ABA4C3C1-ECF9-449C-ACEF-9CAEE305F9DC}" type="sibTrans" cxnId="{A96E2EC6-76F3-43F0-A258-5B7BAE8A8F86}">
      <dgm:prSet/>
      <dgm:spPr/>
      <dgm:t>
        <a:bodyPr/>
        <a:lstStyle/>
        <a:p>
          <a:endParaRPr lang="ru-RU"/>
        </a:p>
      </dgm:t>
    </dgm:pt>
    <dgm:pt modelId="{D160B28D-4638-4F8B-8FE8-9D3BD405BA0C}">
      <dgm:prSet custT="1"/>
      <dgm:spPr/>
      <dgm:t>
        <a:bodyPr/>
        <a:lstStyle/>
        <a:p>
          <a:r>
            <a:rPr lang="ru-RU" sz="2100" dirty="0"/>
            <a:t>Обеспечение жильем молодых семей</a:t>
          </a:r>
        </a:p>
      </dgm:t>
    </dgm:pt>
    <dgm:pt modelId="{05B78420-A25A-40CD-8653-82622BFDF16F}" type="parTrans" cxnId="{491BE94F-7DE2-435E-B5CC-00950AE292F4}">
      <dgm:prSet/>
      <dgm:spPr/>
      <dgm:t>
        <a:bodyPr/>
        <a:lstStyle/>
        <a:p>
          <a:endParaRPr lang="ru-RU"/>
        </a:p>
      </dgm:t>
    </dgm:pt>
    <dgm:pt modelId="{39AF0EA5-D361-4DCF-A80D-338AA61D1C63}" type="sibTrans" cxnId="{491BE94F-7DE2-435E-B5CC-00950AE292F4}">
      <dgm:prSet/>
      <dgm:spPr/>
      <dgm:t>
        <a:bodyPr/>
        <a:lstStyle/>
        <a:p>
          <a:endParaRPr lang="ru-RU"/>
        </a:p>
      </dgm:t>
    </dgm:pt>
    <dgm:pt modelId="{A3145EA0-41E5-494B-A1CB-6E7F95BB9165}">
      <dgm:prSet phldrT="[Текст]" custT="1"/>
      <dgm:spPr/>
      <dgm:t>
        <a:bodyPr/>
        <a:lstStyle/>
        <a:p>
          <a:r>
            <a:rPr lang="ru-RU" sz="2100" dirty="0"/>
            <a:t>Другие вопросы органов местного самоуправления</a:t>
          </a:r>
        </a:p>
      </dgm:t>
    </dgm:pt>
    <dgm:pt modelId="{B44226B7-7578-4107-9296-741CA812FDE8}" type="parTrans" cxnId="{ACCEA6EF-4B5E-4820-BB9D-63098BD3CA73}">
      <dgm:prSet/>
      <dgm:spPr/>
      <dgm:t>
        <a:bodyPr/>
        <a:lstStyle/>
        <a:p>
          <a:endParaRPr lang="ru-RU"/>
        </a:p>
      </dgm:t>
    </dgm:pt>
    <dgm:pt modelId="{DED99010-348C-475A-80CD-B14F5536E439}" type="sibTrans" cxnId="{ACCEA6EF-4B5E-4820-BB9D-63098BD3CA73}">
      <dgm:prSet/>
      <dgm:spPr/>
      <dgm:t>
        <a:bodyPr/>
        <a:lstStyle/>
        <a:p>
          <a:endParaRPr lang="ru-RU"/>
        </a:p>
      </dgm:t>
    </dgm:pt>
    <dgm:pt modelId="{098C574F-CEAF-41E4-82BB-C6DA3F581869}">
      <dgm:prSet phldrT="[Текст]" custT="1"/>
      <dgm:spPr/>
      <dgm:t>
        <a:bodyPr/>
        <a:lstStyle/>
        <a:p>
          <a:r>
            <a:rPr lang="ru-RU" sz="2100" dirty="0"/>
            <a:t>Социальные выплаты населению</a:t>
          </a:r>
        </a:p>
      </dgm:t>
    </dgm:pt>
    <dgm:pt modelId="{F291BEF5-5424-45DC-B129-6B8EE52D22AC}" type="parTrans" cxnId="{5E985A0D-2D92-4115-9683-C81C6216CFC5}">
      <dgm:prSet/>
      <dgm:spPr/>
      <dgm:t>
        <a:bodyPr/>
        <a:lstStyle/>
        <a:p>
          <a:endParaRPr lang="ru-RU"/>
        </a:p>
      </dgm:t>
    </dgm:pt>
    <dgm:pt modelId="{9F569E1E-34E0-44EA-9CA0-2FFB2AE61589}" type="sibTrans" cxnId="{5E985A0D-2D92-4115-9683-C81C6216CFC5}">
      <dgm:prSet/>
      <dgm:spPr/>
      <dgm:t>
        <a:bodyPr/>
        <a:lstStyle/>
        <a:p>
          <a:endParaRPr lang="ru-RU"/>
        </a:p>
      </dgm:t>
    </dgm:pt>
    <dgm:pt modelId="{52419E9D-07CB-4C80-A09E-9D0EF9790566}">
      <dgm:prSet phldrT="[Текст]" custT="1"/>
      <dgm:spPr/>
      <dgm:t>
        <a:bodyPr/>
        <a:lstStyle/>
        <a:p>
          <a:r>
            <a:rPr lang="ru-RU" sz="2100" dirty="0"/>
            <a:t>Обслуживание муниципального долга</a:t>
          </a:r>
        </a:p>
      </dgm:t>
    </dgm:pt>
    <dgm:pt modelId="{ED1039E3-7AF0-44CF-993B-2FF86CFC80F4}" type="parTrans" cxnId="{FD08CEF1-1EDB-49FD-B1F5-F46E169F46EF}">
      <dgm:prSet/>
      <dgm:spPr/>
      <dgm:t>
        <a:bodyPr/>
        <a:lstStyle/>
        <a:p>
          <a:endParaRPr lang="ru-RU"/>
        </a:p>
      </dgm:t>
    </dgm:pt>
    <dgm:pt modelId="{5B7159DC-6376-4066-A19C-901B0CEB7CF5}" type="sibTrans" cxnId="{FD08CEF1-1EDB-49FD-B1F5-F46E169F46EF}">
      <dgm:prSet/>
      <dgm:spPr/>
      <dgm:t>
        <a:bodyPr/>
        <a:lstStyle/>
        <a:p>
          <a:endParaRPr lang="ru-RU"/>
        </a:p>
      </dgm:t>
    </dgm:pt>
    <dgm:pt modelId="{4E280478-40E7-444F-B49A-FB66FD7358DD}" type="pres">
      <dgm:prSet presAssocID="{FE96C1A0-0CFA-4CA8-958C-34E38C37FC3A}" presName="Name0" presStyleCnt="0">
        <dgm:presLayoutVars>
          <dgm:dir/>
          <dgm:animLvl val="lvl"/>
          <dgm:resizeHandles val="exact"/>
        </dgm:presLayoutVars>
      </dgm:prSet>
      <dgm:spPr/>
    </dgm:pt>
    <dgm:pt modelId="{AF3444C0-0FB1-4572-8D2B-193084AD8A7C}" type="pres">
      <dgm:prSet presAssocID="{8C7385AC-77D0-4954-A08B-715AEA749F79}" presName="linNode" presStyleCnt="0"/>
      <dgm:spPr/>
    </dgm:pt>
    <dgm:pt modelId="{7A1351C6-47CD-4688-8AFB-4D4D765A8707}" type="pres">
      <dgm:prSet presAssocID="{8C7385AC-77D0-4954-A08B-715AEA749F79}" presName="parentText" presStyleLbl="node1" presStyleIdx="0" presStyleCnt="3" custScaleX="96716" custScaleY="74489">
        <dgm:presLayoutVars>
          <dgm:chMax val="1"/>
          <dgm:bulletEnabled val="1"/>
        </dgm:presLayoutVars>
      </dgm:prSet>
      <dgm:spPr/>
    </dgm:pt>
    <dgm:pt modelId="{33250973-F4DB-426C-9CA7-9845AFFCDB92}" type="pres">
      <dgm:prSet presAssocID="{8C7385AC-77D0-4954-A08B-715AEA749F79}" presName="descendantText" presStyleLbl="alignAccFollowNode1" presStyleIdx="0" presStyleCnt="3" custScaleX="102430" custScaleY="93905">
        <dgm:presLayoutVars>
          <dgm:bulletEnabled val="1"/>
        </dgm:presLayoutVars>
      </dgm:prSet>
      <dgm:spPr/>
    </dgm:pt>
    <dgm:pt modelId="{4F6F306C-B335-4983-A885-1D0813A468ED}" type="pres">
      <dgm:prSet presAssocID="{7FBBD559-D593-4CFA-BB05-C96C07A49285}" presName="sp" presStyleCnt="0"/>
      <dgm:spPr/>
    </dgm:pt>
    <dgm:pt modelId="{4CF147F2-143F-4459-9B75-08E30DBECDD0}" type="pres">
      <dgm:prSet presAssocID="{A5A25319-6A76-4CA3-85A8-42ECE54D8C1B}" presName="linNode" presStyleCnt="0"/>
      <dgm:spPr/>
    </dgm:pt>
    <dgm:pt modelId="{995BBB2A-9EA9-40DD-B203-0F648C44858A}" type="pres">
      <dgm:prSet presAssocID="{A5A25319-6A76-4CA3-85A8-42ECE54D8C1B}" presName="parentText" presStyleLbl="node1" presStyleIdx="1" presStyleCnt="3" custScaleX="105078" custScaleY="33581">
        <dgm:presLayoutVars>
          <dgm:chMax val="1"/>
          <dgm:bulletEnabled val="1"/>
        </dgm:presLayoutVars>
      </dgm:prSet>
      <dgm:spPr/>
    </dgm:pt>
    <dgm:pt modelId="{C0AC22AF-21CE-4490-A9CA-A3C9A6AEC3AC}" type="pres">
      <dgm:prSet presAssocID="{A5A25319-6A76-4CA3-85A8-42ECE54D8C1B}" presName="descendantText" presStyleLbl="alignAccFollowNode1" presStyleIdx="1" presStyleCnt="3" custScaleX="105754" custScaleY="38649">
        <dgm:presLayoutVars>
          <dgm:bulletEnabled val="1"/>
        </dgm:presLayoutVars>
      </dgm:prSet>
      <dgm:spPr/>
    </dgm:pt>
    <dgm:pt modelId="{600354AF-5F5F-4D14-842B-0D359D7DD3FF}" type="pres">
      <dgm:prSet presAssocID="{BC9554E4-F873-478A-BA77-58ED406F6F06}" presName="sp" presStyleCnt="0"/>
      <dgm:spPr/>
    </dgm:pt>
    <dgm:pt modelId="{6DD18AD8-F7F5-407A-919C-F96426026310}" type="pres">
      <dgm:prSet presAssocID="{BA25E065-D180-4B49-B71D-02D84F65EE0B}" presName="linNode" presStyleCnt="0"/>
      <dgm:spPr/>
    </dgm:pt>
    <dgm:pt modelId="{68723E11-B47F-40BA-AFDC-2C5A71D5A310}" type="pres">
      <dgm:prSet presAssocID="{BA25E065-D180-4B49-B71D-02D84F65EE0B}" presName="parentText" presStyleLbl="node1" presStyleIdx="2" presStyleCnt="3" custScaleY="128794">
        <dgm:presLayoutVars>
          <dgm:chMax val="1"/>
          <dgm:bulletEnabled val="1"/>
        </dgm:presLayoutVars>
      </dgm:prSet>
      <dgm:spPr/>
    </dgm:pt>
    <dgm:pt modelId="{CAF509AD-6E4F-401D-A5B8-D21509020BF6}" type="pres">
      <dgm:prSet presAssocID="{BA25E065-D180-4B49-B71D-02D84F65EE0B}" presName="descendantText" presStyleLbl="alignAccFollowNode1" presStyleIdx="2" presStyleCnt="3" custScaleX="99897" custScaleY="138241">
        <dgm:presLayoutVars>
          <dgm:bulletEnabled val="1"/>
        </dgm:presLayoutVars>
      </dgm:prSet>
      <dgm:spPr/>
    </dgm:pt>
  </dgm:ptLst>
  <dgm:cxnLst>
    <dgm:cxn modelId="{D5551C01-AE99-4337-9E6D-59639E2B082C}" type="presOf" srcId="{A5A25319-6A76-4CA3-85A8-42ECE54D8C1B}" destId="{995BBB2A-9EA9-40DD-B203-0F648C44858A}" srcOrd="0" destOrd="0" presId="urn:microsoft.com/office/officeart/2005/8/layout/vList5"/>
    <dgm:cxn modelId="{5E985A0D-2D92-4115-9683-C81C6216CFC5}" srcId="{BA25E065-D180-4B49-B71D-02D84F65EE0B}" destId="{098C574F-CEAF-41E4-82BB-C6DA3F581869}" srcOrd="2" destOrd="0" parTransId="{F291BEF5-5424-45DC-B129-6B8EE52D22AC}" sibTransId="{9F569E1E-34E0-44EA-9CA0-2FFB2AE61589}"/>
    <dgm:cxn modelId="{1A04720E-06D6-45DB-A6B9-0CA304777A52}" type="presOf" srcId="{098C574F-CEAF-41E4-82BB-C6DA3F581869}" destId="{CAF509AD-6E4F-401D-A5B8-D21509020BF6}" srcOrd="0" destOrd="2" presId="urn:microsoft.com/office/officeart/2005/8/layout/vList5"/>
    <dgm:cxn modelId="{27D07613-C845-48F3-A853-AA5382AD3DCB}" type="presOf" srcId="{A8C6E9EB-159D-44DC-BDB8-F8A17D4A76E6}" destId="{33250973-F4DB-426C-9CA7-9845AFFCDB92}" srcOrd="0" destOrd="0" presId="urn:microsoft.com/office/officeart/2005/8/layout/vList5"/>
    <dgm:cxn modelId="{59E68725-9020-4D4B-B7C6-353A466E5120}" type="presOf" srcId="{A3145EA0-41E5-494B-A1CB-6E7F95BB9165}" destId="{CAF509AD-6E4F-401D-A5B8-D21509020BF6}" srcOrd="0" destOrd="1" presId="urn:microsoft.com/office/officeart/2005/8/layout/vList5"/>
    <dgm:cxn modelId="{0CE2D038-6C2E-409C-BB58-D07AA045C6A2}" srcId="{FE96C1A0-0CFA-4CA8-958C-34E38C37FC3A}" destId="{BA25E065-D180-4B49-B71D-02D84F65EE0B}" srcOrd="2" destOrd="0" parTransId="{C5BB2D99-C97D-43C3-92F3-B08112988AB3}" sibTransId="{45E367EE-1C8D-4BD9-BC21-E4F287698029}"/>
    <dgm:cxn modelId="{E7CAE144-48A9-441C-8940-D4EA2DA5B5CD}" type="presOf" srcId="{D160B28D-4638-4F8B-8FE8-9D3BD405BA0C}" destId="{33250973-F4DB-426C-9CA7-9845AFFCDB92}" srcOrd="0" destOrd="1" presId="urn:microsoft.com/office/officeart/2005/8/layout/vList5"/>
    <dgm:cxn modelId="{E070336C-6BC3-4B8B-8890-740C39A4260E}" type="presOf" srcId="{52419E9D-07CB-4C80-A09E-9D0EF9790566}" destId="{CAF509AD-6E4F-401D-A5B8-D21509020BF6}" srcOrd="0" destOrd="3" presId="urn:microsoft.com/office/officeart/2005/8/layout/vList5"/>
    <dgm:cxn modelId="{1988E64E-4D9B-4995-9A60-C4773AF4BE21}" srcId="{FE96C1A0-0CFA-4CA8-958C-34E38C37FC3A}" destId="{8C7385AC-77D0-4954-A08B-715AEA749F79}" srcOrd="0" destOrd="0" parTransId="{85A3E8F9-681E-4F2E-9B03-8221B2C9D673}" sibTransId="{7FBBD559-D593-4CFA-BB05-C96C07A49285}"/>
    <dgm:cxn modelId="{491BE94F-7DE2-435E-B5CC-00950AE292F4}" srcId="{8C7385AC-77D0-4954-A08B-715AEA749F79}" destId="{D160B28D-4638-4F8B-8FE8-9D3BD405BA0C}" srcOrd="1" destOrd="0" parTransId="{05B78420-A25A-40CD-8653-82622BFDF16F}" sibTransId="{39AF0EA5-D361-4DCF-A80D-338AA61D1C63}"/>
    <dgm:cxn modelId="{04ACE473-6CA9-4ECF-A04B-D9AC2F235206}" srcId="{FE96C1A0-0CFA-4CA8-958C-34E38C37FC3A}" destId="{A5A25319-6A76-4CA3-85A8-42ECE54D8C1B}" srcOrd="1" destOrd="0" parTransId="{371E35A6-3102-4F0C-9202-67F34A5A2967}" sibTransId="{BC9554E4-F873-478A-BA77-58ED406F6F06}"/>
    <dgm:cxn modelId="{03085C86-F9F1-46C4-86BF-DECB5D237BF0}" type="presOf" srcId="{8C7385AC-77D0-4954-A08B-715AEA749F79}" destId="{7A1351C6-47CD-4688-8AFB-4D4D765A8707}" srcOrd="0" destOrd="0" presId="urn:microsoft.com/office/officeart/2005/8/layout/vList5"/>
    <dgm:cxn modelId="{4DEE8F92-8A39-4AE2-85EE-394D91BB811B}" srcId="{A5A25319-6A76-4CA3-85A8-42ECE54D8C1B}" destId="{D37D97FB-E4C7-417F-A84D-BC496AF098C2}" srcOrd="0" destOrd="0" parTransId="{C8ECE4E0-EA08-45F2-8894-53A8A8C2344E}" sibTransId="{5CDB70BA-1F2B-400B-A2D2-3634CE700328}"/>
    <dgm:cxn modelId="{41268095-D36E-491A-89C3-4285B69CC9F7}" srcId="{BA25E065-D180-4B49-B71D-02D84F65EE0B}" destId="{FC455FFC-7171-4F20-99B6-022F617D7DEB}" srcOrd="0" destOrd="0" parTransId="{6408ADCF-A57E-4E1E-9879-BCFD6E8231F3}" sibTransId="{E87CD4C5-4328-4E41-AF9E-B5842D7401FE}"/>
    <dgm:cxn modelId="{365734A5-933C-4957-A4FA-5694A9A3D375}" type="presOf" srcId="{FC455FFC-7171-4F20-99B6-022F617D7DEB}" destId="{CAF509AD-6E4F-401D-A5B8-D21509020BF6}" srcOrd="0" destOrd="0" presId="urn:microsoft.com/office/officeart/2005/8/layout/vList5"/>
    <dgm:cxn modelId="{F07938A6-0855-47C5-9107-3F725196193C}" srcId="{8C7385AC-77D0-4954-A08B-715AEA749F79}" destId="{A8C6E9EB-159D-44DC-BDB8-F8A17D4A76E6}" srcOrd="0" destOrd="0" parTransId="{859BEDAC-3437-418E-9298-69A49B47E35B}" sibTransId="{6CA168A1-010A-4EB2-A7A7-3F1539DB5CB0}"/>
    <dgm:cxn modelId="{A96E2EC6-76F3-43F0-A258-5B7BAE8A8F86}" srcId="{BA25E065-D180-4B49-B71D-02D84F65EE0B}" destId="{E4069148-6C50-41A9-9F5D-58B0315A2334}" srcOrd="4" destOrd="0" parTransId="{C9DD4FFC-EBB8-46B6-AED3-26A5D9F5456D}" sibTransId="{ABA4C3C1-ECF9-449C-ACEF-9CAEE305F9DC}"/>
    <dgm:cxn modelId="{D98098D0-83D1-4EA4-A6BC-961A356EB7E2}" type="presOf" srcId="{BA25E065-D180-4B49-B71D-02D84F65EE0B}" destId="{68723E11-B47F-40BA-AFDC-2C5A71D5A310}" srcOrd="0" destOrd="0" presId="urn:microsoft.com/office/officeart/2005/8/layout/vList5"/>
    <dgm:cxn modelId="{5C614BDD-A395-4E98-ABD2-4B3CD83EB0C4}" type="presOf" srcId="{E4069148-6C50-41A9-9F5D-58B0315A2334}" destId="{CAF509AD-6E4F-401D-A5B8-D21509020BF6}" srcOrd="0" destOrd="4" presId="urn:microsoft.com/office/officeart/2005/8/layout/vList5"/>
    <dgm:cxn modelId="{6F9510E7-9783-4F04-878F-B9FD99F3EDD9}" type="presOf" srcId="{FE96C1A0-0CFA-4CA8-958C-34E38C37FC3A}" destId="{4E280478-40E7-444F-B49A-FB66FD7358DD}" srcOrd="0" destOrd="0" presId="urn:microsoft.com/office/officeart/2005/8/layout/vList5"/>
    <dgm:cxn modelId="{ACCEA6EF-4B5E-4820-BB9D-63098BD3CA73}" srcId="{BA25E065-D180-4B49-B71D-02D84F65EE0B}" destId="{A3145EA0-41E5-494B-A1CB-6E7F95BB9165}" srcOrd="1" destOrd="0" parTransId="{B44226B7-7578-4107-9296-741CA812FDE8}" sibTransId="{DED99010-348C-475A-80CD-B14F5536E439}"/>
    <dgm:cxn modelId="{789E1BF0-C2B0-47A0-A673-AB0BE0D29E05}" type="presOf" srcId="{D37D97FB-E4C7-417F-A84D-BC496AF098C2}" destId="{C0AC22AF-21CE-4490-A9CA-A3C9A6AEC3AC}" srcOrd="0" destOrd="0" presId="urn:microsoft.com/office/officeart/2005/8/layout/vList5"/>
    <dgm:cxn modelId="{FD08CEF1-1EDB-49FD-B1F5-F46E169F46EF}" srcId="{BA25E065-D180-4B49-B71D-02D84F65EE0B}" destId="{52419E9D-07CB-4C80-A09E-9D0EF9790566}" srcOrd="3" destOrd="0" parTransId="{ED1039E3-7AF0-44CF-993B-2FF86CFC80F4}" sibTransId="{5B7159DC-6376-4066-A19C-901B0CEB7CF5}"/>
    <dgm:cxn modelId="{0CE68929-2F6C-497A-8B8C-73B8AD6B4843}" type="presParOf" srcId="{4E280478-40E7-444F-B49A-FB66FD7358DD}" destId="{AF3444C0-0FB1-4572-8D2B-193084AD8A7C}" srcOrd="0" destOrd="0" presId="urn:microsoft.com/office/officeart/2005/8/layout/vList5"/>
    <dgm:cxn modelId="{2D242C02-F98B-4A6A-8116-D73E6A6B8556}" type="presParOf" srcId="{AF3444C0-0FB1-4572-8D2B-193084AD8A7C}" destId="{7A1351C6-47CD-4688-8AFB-4D4D765A8707}" srcOrd="0" destOrd="0" presId="urn:microsoft.com/office/officeart/2005/8/layout/vList5"/>
    <dgm:cxn modelId="{52D49F5D-CA8D-47DC-BA6B-90DA16AE01A4}" type="presParOf" srcId="{AF3444C0-0FB1-4572-8D2B-193084AD8A7C}" destId="{33250973-F4DB-426C-9CA7-9845AFFCDB92}" srcOrd="1" destOrd="0" presId="urn:microsoft.com/office/officeart/2005/8/layout/vList5"/>
    <dgm:cxn modelId="{0C5E72F7-784E-4C23-8A73-181BD120427A}" type="presParOf" srcId="{4E280478-40E7-444F-B49A-FB66FD7358DD}" destId="{4F6F306C-B335-4983-A885-1D0813A468ED}" srcOrd="1" destOrd="0" presId="urn:microsoft.com/office/officeart/2005/8/layout/vList5"/>
    <dgm:cxn modelId="{17E6CAAE-6E38-48F6-96F0-C0BF73146456}" type="presParOf" srcId="{4E280478-40E7-444F-B49A-FB66FD7358DD}" destId="{4CF147F2-143F-4459-9B75-08E30DBECDD0}" srcOrd="2" destOrd="0" presId="urn:microsoft.com/office/officeart/2005/8/layout/vList5"/>
    <dgm:cxn modelId="{2C893ECA-7CE3-4E61-8CC8-330129045228}" type="presParOf" srcId="{4CF147F2-143F-4459-9B75-08E30DBECDD0}" destId="{995BBB2A-9EA9-40DD-B203-0F648C44858A}" srcOrd="0" destOrd="0" presId="urn:microsoft.com/office/officeart/2005/8/layout/vList5"/>
    <dgm:cxn modelId="{D134CFE4-DBC8-40FE-8E39-1D15D1E270C4}" type="presParOf" srcId="{4CF147F2-143F-4459-9B75-08E30DBECDD0}" destId="{C0AC22AF-21CE-4490-A9CA-A3C9A6AEC3AC}" srcOrd="1" destOrd="0" presId="urn:microsoft.com/office/officeart/2005/8/layout/vList5"/>
    <dgm:cxn modelId="{34C3D26D-5334-4FEF-8939-AE3930724BC7}" type="presParOf" srcId="{4E280478-40E7-444F-B49A-FB66FD7358DD}" destId="{600354AF-5F5F-4D14-842B-0D359D7DD3FF}" srcOrd="3" destOrd="0" presId="urn:microsoft.com/office/officeart/2005/8/layout/vList5"/>
    <dgm:cxn modelId="{C47FDCBD-C94E-4FC4-9C3C-44C2E61F1968}" type="presParOf" srcId="{4E280478-40E7-444F-B49A-FB66FD7358DD}" destId="{6DD18AD8-F7F5-407A-919C-F96426026310}" srcOrd="4" destOrd="0" presId="urn:microsoft.com/office/officeart/2005/8/layout/vList5"/>
    <dgm:cxn modelId="{62670149-707F-41FF-86E6-0301553E1E9F}" type="presParOf" srcId="{6DD18AD8-F7F5-407A-919C-F96426026310}" destId="{68723E11-B47F-40BA-AFDC-2C5A71D5A310}" srcOrd="0" destOrd="0" presId="urn:microsoft.com/office/officeart/2005/8/layout/vList5"/>
    <dgm:cxn modelId="{85C65757-9906-4397-A821-A31946CC74A7}" type="presParOf" srcId="{6DD18AD8-F7F5-407A-919C-F96426026310}" destId="{CAF509AD-6E4F-401D-A5B8-D21509020B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CA4B9-976D-416A-999B-F93E688C1B4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D63960-9B29-4250-9CBB-C42C84AB3F57}">
      <dgm:prSet phldrT="[Текст]"/>
      <dgm:spPr/>
      <dgm:t>
        <a:bodyPr/>
        <a:lstStyle/>
        <a:p>
          <a:r>
            <a:rPr lang="ru-RU" dirty="0"/>
            <a:t>Мероприятия  дошкольного общего образования</a:t>
          </a:r>
        </a:p>
      </dgm:t>
    </dgm:pt>
    <dgm:pt modelId="{8C9323A6-E12D-4019-829E-8650E142C326}" type="parTrans" cxnId="{A9028CD3-3343-4871-AA24-6D86724920D0}">
      <dgm:prSet/>
      <dgm:spPr/>
      <dgm:t>
        <a:bodyPr/>
        <a:lstStyle/>
        <a:p>
          <a:endParaRPr lang="ru-RU"/>
        </a:p>
      </dgm:t>
    </dgm:pt>
    <dgm:pt modelId="{D65B9977-C6C1-4CF6-B1A2-24441E313E6A}" type="sibTrans" cxnId="{A9028CD3-3343-4871-AA24-6D86724920D0}">
      <dgm:prSet/>
      <dgm:spPr/>
      <dgm:t>
        <a:bodyPr/>
        <a:lstStyle/>
        <a:p>
          <a:endParaRPr lang="ru-RU"/>
        </a:p>
      </dgm:t>
    </dgm:pt>
    <dgm:pt modelId="{0533BCFA-7B03-4CD7-B9C9-5F09943C0C4F}">
      <dgm:prSet/>
      <dgm:spPr/>
      <dgm:t>
        <a:bodyPr/>
        <a:lstStyle/>
        <a:p>
          <a:r>
            <a:rPr lang="ru-RU" spc="-10" dirty="0">
              <a:latin typeface="Calibri" panose="020F0502020204030204" pitchFamily="34" charset="0"/>
              <a:cs typeface="Calibri" panose="020F0502020204030204" pitchFamily="34" charset="0"/>
            </a:rPr>
            <a:t>Финансовое</a:t>
          </a:r>
          <a:r>
            <a:rPr lang="ru-RU" spc="-7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обеспечение</a:t>
          </a:r>
          <a:r>
            <a:rPr lang="ru-RU" spc="-3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деятельности</a:t>
          </a:r>
          <a:r>
            <a:rPr lang="ru-RU" spc="-4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учреждений</a:t>
          </a:r>
          <a:r>
            <a:rPr lang="ru-RU" spc="-2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pc="-50" dirty="0">
              <a:latin typeface="Calibri" panose="020F0502020204030204" pitchFamily="34" charset="0"/>
              <a:cs typeface="Calibri" panose="020F0502020204030204" pitchFamily="34" charset="0"/>
            </a:rPr>
            <a:t>в </a:t>
          </a:r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сфере</a:t>
          </a:r>
          <a:r>
            <a:rPr lang="ru-RU" spc="-3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pc="-10" dirty="0">
              <a:latin typeface="Calibri" panose="020F0502020204030204" pitchFamily="34" charset="0"/>
              <a:cs typeface="Calibri" panose="020F0502020204030204" pitchFamily="34" charset="0"/>
            </a:rPr>
            <a:t>образования</a:t>
          </a:r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7C0F83-FF6B-4C9E-A00A-8C2F0D171DFF}" type="parTrans" cxnId="{6849E729-9624-4CC2-B4AB-D9A5412D8306}">
      <dgm:prSet/>
      <dgm:spPr/>
      <dgm:t>
        <a:bodyPr/>
        <a:lstStyle/>
        <a:p>
          <a:endParaRPr lang="ru-RU"/>
        </a:p>
      </dgm:t>
    </dgm:pt>
    <dgm:pt modelId="{1036D2B2-96EB-4AB6-9A14-F2C4C698C88B}" type="sibTrans" cxnId="{6849E729-9624-4CC2-B4AB-D9A5412D8306}">
      <dgm:prSet/>
      <dgm:spPr/>
      <dgm:t>
        <a:bodyPr/>
        <a:lstStyle/>
        <a:p>
          <a:endParaRPr lang="ru-RU"/>
        </a:p>
      </dgm:t>
    </dgm:pt>
    <dgm:pt modelId="{5FC2D8CE-B5EA-4154-ACE9-F745E6531BCE}">
      <dgm:prSet phldrT="[Текст]"/>
      <dgm:spPr/>
      <dgm:t>
        <a:bodyPr/>
        <a:lstStyle/>
        <a:p>
          <a:r>
            <a:rPr lang="ru-RU" dirty="0"/>
            <a:t>Мероприятия начального общего, основного общего, среднего общего образования</a:t>
          </a:r>
        </a:p>
      </dgm:t>
    </dgm:pt>
    <dgm:pt modelId="{3E6B7023-702A-42E9-B944-C054E6C9CD3A}" type="parTrans" cxnId="{2C06BD48-7395-4C69-9457-B25FF250E9E8}">
      <dgm:prSet/>
      <dgm:spPr/>
      <dgm:t>
        <a:bodyPr/>
        <a:lstStyle/>
        <a:p>
          <a:endParaRPr lang="ru-RU"/>
        </a:p>
      </dgm:t>
    </dgm:pt>
    <dgm:pt modelId="{539C464C-3A62-4D90-BF81-F762E58A868C}" type="sibTrans" cxnId="{2C06BD48-7395-4C69-9457-B25FF250E9E8}">
      <dgm:prSet/>
      <dgm:spPr/>
      <dgm:t>
        <a:bodyPr/>
        <a:lstStyle/>
        <a:p>
          <a:endParaRPr lang="ru-RU"/>
        </a:p>
      </dgm:t>
    </dgm:pt>
    <dgm:pt modelId="{A8737269-B3EE-4941-AD3A-79CB04317348}">
      <dgm:prSet phldrT="[Текст]"/>
      <dgm:spPr/>
      <dgm:t>
        <a:bodyPr/>
        <a:lstStyle/>
        <a:p>
          <a:r>
            <a:rPr lang="ru-RU" dirty="0"/>
            <a:t>Мероприятия дополнительных общеразвивающих образовательных программ</a:t>
          </a:r>
        </a:p>
      </dgm:t>
    </dgm:pt>
    <dgm:pt modelId="{29361892-B5E1-4F0F-AF09-071A12F52CB4}" type="sibTrans" cxnId="{38A20140-CE77-4BA4-878D-521E54254A4B}">
      <dgm:prSet/>
      <dgm:spPr/>
      <dgm:t>
        <a:bodyPr/>
        <a:lstStyle/>
        <a:p>
          <a:endParaRPr lang="ru-RU"/>
        </a:p>
      </dgm:t>
    </dgm:pt>
    <dgm:pt modelId="{ECF59F84-1DDD-448E-BDD9-E520B25B89F1}" type="parTrans" cxnId="{38A20140-CE77-4BA4-878D-521E54254A4B}">
      <dgm:prSet/>
      <dgm:spPr/>
      <dgm:t>
        <a:bodyPr/>
        <a:lstStyle/>
        <a:p>
          <a:endParaRPr lang="ru-RU"/>
        </a:p>
      </dgm:t>
    </dgm:pt>
    <dgm:pt modelId="{7CDFBBD3-01E9-4AAB-8AE6-BC15DE31333D}" type="pres">
      <dgm:prSet presAssocID="{2B5CA4B9-976D-416A-999B-F93E688C1B47}" presName="linear" presStyleCnt="0">
        <dgm:presLayoutVars>
          <dgm:dir/>
          <dgm:resizeHandles val="exact"/>
        </dgm:presLayoutVars>
      </dgm:prSet>
      <dgm:spPr/>
    </dgm:pt>
    <dgm:pt modelId="{E29036A8-0AE8-4062-B949-5694B2B1DF94}" type="pres">
      <dgm:prSet presAssocID="{3AD63960-9B29-4250-9CBB-C42C84AB3F57}" presName="comp" presStyleCnt="0"/>
      <dgm:spPr/>
    </dgm:pt>
    <dgm:pt modelId="{5A0BAACF-315C-4026-8A87-C1B3EB80F2A3}" type="pres">
      <dgm:prSet presAssocID="{3AD63960-9B29-4250-9CBB-C42C84AB3F57}" presName="box" presStyleLbl="node1" presStyleIdx="0" presStyleCnt="4" custLinFactNeighborX="27646" custLinFactNeighborY="-42762"/>
      <dgm:spPr/>
    </dgm:pt>
    <dgm:pt modelId="{54178C02-362D-452B-BC5B-F5B5A6EF3618}" type="pres">
      <dgm:prSet presAssocID="{3AD63960-9B29-4250-9CBB-C42C84AB3F57}" presName="img" presStyleLbl="fgImgPlace1" presStyleIdx="0" presStyleCnt="4"/>
      <dgm:spPr>
        <a:solidFill>
          <a:schemeClr val="accent1">
            <a:lumMod val="75000"/>
          </a:schemeClr>
        </a:solidFill>
      </dgm:spPr>
    </dgm:pt>
    <dgm:pt modelId="{657EBC64-FBC5-41CD-A00F-C2BD35CD78BD}" type="pres">
      <dgm:prSet presAssocID="{3AD63960-9B29-4250-9CBB-C42C84AB3F57}" presName="text" presStyleLbl="node1" presStyleIdx="0" presStyleCnt="4">
        <dgm:presLayoutVars>
          <dgm:bulletEnabled val="1"/>
        </dgm:presLayoutVars>
      </dgm:prSet>
      <dgm:spPr/>
    </dgm:pt>
    <dgm:pt modelId="{3F9CD22E-5691-4509-88E0-0078B05FD2B7}" type="pres">
      <dgm:prSet presAssocID="{D65B9977-C6C1-4CF6-B1A2-24441E313E6A}" presName="spacer" presStyleCnt="0"/>
      <dgm:spPr/>
    </dgm:pt>
    <dgm:pt modelId="{1E40406C-13CB-4532-89C9-FEFF29BF1632}" type="pres">
      <dgm:prSet presAssocID="{5FC2D8CE-B5EA-4154-ACE9-F745E6531BCE}" presName="comp" presStyleCnt="0"/>
      <dgm:spPr/>
    </dgm:pt>
    <dgm:pt modelId="{E15779E3-D59D-4242-A16E-CA64885946A9}" type="pres">
      <dgm:prSet presAssocID="{5FC2D8CE-B5EA-4154-ACE9-F745E6531BCE}" presName="box" presStyleLbl="node1" presStyleIdx="1" presStyleCnt="4"/>
      <dgm:spPr/>
    </dgm:pt>
    <dgm:pt modelId="{3775E159-084C-4DD0-AACF-E1BD8B9F4E14}" type="pres">
      <dgm:prSet presAssocID="{5FC2D8CE-B5EA-4154-ACE9-F745E6531BCE}" presName="img" presStyleLbl="fgImgPlace1" presStyleIdx="1" presStyleCnt="4"/>
      <dgm:spPr>
        <a:solidFill>
          <a:srgbClr val="C00000"/>
        </a:solidFill>
      </dgm:spPr>
    </dgm:pt>
    <dgm:pt modelId="{1E5F4D92-634D-4589-9184-E1A6A6587831}" type="pres">
      <dgm:prSet presAssocID="{5FC2D8CE-B5EA-4154-ACE9-F745E6531BCE}" presName="text" presStyleLbl="node1" presStyleIdx="1" presStyleCnt="4">
        <dgm:presLayoutVars>
          <dgm:bulletEnabled val="1"/>
        </dgm:presLayoutVars>
      </dgm:prSet>
      <dgm:spPr/>
    </dgm:pt>
    <dgm:pt modelId="{F109048F-8E43-4902-A019-0D6E87A8C06C}" type="pres">
      <dgm:prSet presAssocID="{539C464C-3A62-4D90-BF81-F762E58A868C}" presName="spacer" presStyleCnt="0"/>
      <dgm:spPr/>
    </dgm:pt>
    <dgm:pt modelId="{7F205445-A180-4DAC-911F-849FDC3D4BB8}" type="pres">
      <dgm:prSet presAssocID="{A8737269-B3EE-4941-AD3A-79CB04317348}" presName="comp" presStyleCnt="0"/>
      <dgm:spPr/>
    </dgm:pt>
    <dgm:pt modelId="{3D9D0BD5-74D6-4F97-A209-F2D9CDBAD9CB}" type="pres">
      <dgm:prSet presAssocID="{A8737269-B3EE-4941-AD3A-79CB04317348}" presName="box" presStyleLbl="node1" presStyleIdx="2" presStyleCnt="4"/>
      <dgm:spPr/>
    </dgm:pt>
    <dgm:pt modelId="{09A3B64C-AD20-4BBF-B295-916A103CE093}" type="pres">
      <dgm:prSet presAssocID="{A8737269-B3EE-4941-AD3A-79CB04317348}" presName="img" presStyleLbl="fgImgPlace1" presStyleIdx="2" presStyleCnt="4"/>
      <dgm:spPr>
        <a:solidFill>
          <a:schemeClr val="accent3">
            <a:lumMod val="75000"/>
          </a:schemeClr>
        </a:solidFill>
      </dgm:spPr>
    </dgm:pt>
    <dgm:pt modelId="{1F3CBBE4-0A27-481D-9B56-8B5136058D5B}" type="pres">
      <dgm:prSet presAssocID="{A8737269-B3EE-4941-AD3A-79CB04317348}" presName="text" presStyleLbl="node1" presStyleIdx="2" presStyleCnt="4">
        <dgm:presLayoutVars>
          <dgm:bulletEnabled val="1"/>
        </dgm:presLayoutVars>
      </dgm:prSet>
      <dgm:spPr/>
    </dgm:pt>
    <dgm:pt modelId="{D283CDB8-15A1-42AB-8E2A-FDAB3EF64757}" type="pres">
      <dgm:prSet presAssocID="{29361892-B5E1-4F0F-AF09-071A12F52CB4}" presName="spacer" presStyleCnt="0"/>
      <dgm:spPr/>
    </dgm:pt>
    <dgm:pt modelId="{594A1646-3147-460A-B996-8C060D16040B}" type="pres">
      <dgm:prSet presAssocID="{0533BCFA-7B03-4CD7-B9C9-5F09943C0C4F}" presName="comp" presStyleCnt="0"/>
      <dgm:spPr/>
    </dgm:pt>
    <dgm:pt modelId="{BB6BB15F-A988-4FCA-8211-FFDD1679A5DE}" type="pres">
      <dgm:prSet presAssocID="{0533BCFA-7B03-4CD7-B9C9-5F09943C0C4F}" presName="box" presStyleLbl="node1" presStyleIdx="3" presStyleCnt="4"/>
      <dgm:spPr/>
    </dgm:pt>
    <dgm:pt modelId="{4C584694-2404-4C10-8CD0-5C79225A4F38}" type="pres">
      <dgm:prSet presAssocID="{0533BCFA-7B03-4CD7-B9C9-5F09943C0C4F}" presName="img" presStyleLbl="fgImgPlace1" presStyleIdx="3" presStyleCnt="4"/>
      <dgm:spPr>
        <a:solidFill>
          <a:schemeClr val="accent4">
            <a:lumMod val="75000"/>
          </a:schemeClr>
        </a:solidFill>
      </dgm:spPr>
    </dgm:pt>
    <dgm:pt modelId="{ED2C65E7-E47E-4381-A9E8-AEC3BF784FA3}" type="pres">
      <dgm:prSet presAssocID="{0533BCFA-7B03-4CD7-B9C9-5F09943C0C4F}" presName="text" presStyleLbl="node1" presStyleIdx="3" presStyleCnt="4">
        <dgm:presLayoutVars>
          <dgm:bulletEnabled val="1"/>
        </dgm:presLayoutVars>
      </dgm:prSet>
      <dgm:spPr/>
    </dgm:pt>
  </dgm:ptLst>
  <dgm:cxnLst>
    <dgm:cxn modelId="{F2A2D520-EEC6-4FDD-86DB-533817D153A3}" type="presOf" srcId="{3AD63960-9B29-4250-9CBB-C42C84AB3F57}" destId="{657EBC64-FBC5-41CD-A00F-C2BD35CD78BD}" srcOrd="1" destOrd="0" presId="urn:microsoft.com/office/officeart/2005/8/layout/vList4"/>
    <dgm:cxn modelId="{131F2328-B4B1-4A53-9321-0F79F7D9894A}" type="presOf" srcId="{5FC2D8CE-B5EA-4154-ACE9-F745E6531BCE}" destId="{E15779E3-D59D-4242-A16E-CA64885946A9}" srcOrd="0" destOrd="0" presId="urn:microsoft.com/office/officeart/2005/8/layout/vList4"/>
    <dgm:cxn modelId="{6849E729-9624-4CC2-B4AB-D9A5412D8306}" srcId="{2B5CA4B9-976D-416A-999B-F93E688C1B47}" destId="{0533BCFA-7B03-4CD7-B9C9-5F09943C0C4F}" srcOrd="3" destOrd="0" parTransId="{6F7C0F83-FF6B-4C9E-A00A-8C2F0D171DFF}" sibTransId="{1036D2B2-96EB-4AB6-9A14-F2C4C698C88B}"/>
    <dgm:cxn modelId="{75244739-5D63-4B18-AB00-930B21E9EE8C}" type="presOf" srcId="{2B5CA4B9-976D-416A-999B-F93E688C1B47}" destId="{7CDFBBD3-01E9-4AAB-8AE6-BC15DE31333D}" srcOrd="0" destOrd="0" presId="urn:microsoft.com/office/officeart/2005/8/layout/vList4"/>
    <dgm:cxn modelId="{38A20140-CE77-4BA4-878D-521E54254A4B}" srcId="{2B5CA4B9-976D-416A-999B-F93E688C1B47}" destId="{A8737269-B3EE-4941-AD3A-79CB04317348}" srcOrd="2" destOrd="0" parTransId="{ECF59F84-1DDD-448E-BDD9-E520B25B89F1}" sibTransId="{29361892-B5E1-4F0F-AF09-071A12F52CB4}"/>
    <dgm:cxn modelId="{7C9A5248-00C0-4FFB-B77E-705E0E8BB4D9}" type="presOf" srcId="{5FC2D8CE-B5EA-4154-ACE9-F745E6531BCE}" destId="{1E5F4D92-634D-4589-9184-E1A6A6587831}" srcOrd="1" destOrd="0" presId="urn:microsoft.com/office/officeart/2005/8/layout/vList4"/>
    <dgm:cxn modelId="{2C06BD48-7395-4C69-9457-B25FF250E9E8}" srcId="{2B5CA4B9-976D-416A-999B-F93E688C1B47}" destId="{5FC2D8CE-B5EA-4154-ACE9-F745E6531BCE}" srcOrd="1" destOrd="0" parTransId="{3E6B7023-702A-42E9-B944-C054E6C9CD3A}" sibTransId="{539C464C-3A62-4D90-BF81-F762E58A868C}"/>
    <dgm:cxn modelId="{F162C176-4462-4D9E-986A-EB233B5699B5}" type="presOf" srcId="{3AD63960-9B29-4250-9CBB-C42C84AB3F57}" destId="{5A0BAACF-315C-4026-8A87-C1B3EB80F2A3}" srcOrd="0" destOrd="0" presId="urn:microsoft.com/office/officeart/2005/8/layout/vList4"/>
    <dgm:cxn modelId="{34776F79-5A79-47B5-96DB-DB1FE84985B7}" type="presOf" srcId="{A8737269-B3EE-4941-AD3A-79CB04317348}" destId="{3D9D0BD5-74D6-4F97-A209-F2D9CDBAD9CB}" srcOrd="0" destOrd="0" presId="urn:microsoft.com/office/officeart/2005/8/layout/vList4"/>
    <dgm:cxn modelId="{DC2669AC-89AD-4789-BD68-E6943E4164C1}" type="presOf" srcId="{0533BCFA-7B03-4CD7-B9C9-5F09943C0C4F}" destId="{ED2C65E7-E47E-4381-A9E8-AEC3BF784FA3}" srcOrd="1" destOrd="0" presId="urn:microsoft.com/office/officeart/2005/8/layout/vList4"/>
    <dgm:cxn modelId="{084A2CAD-8489-4071-9615-989DC4FCABBC}" type="presOf" srcId="{A8737269-B3EE-4941-AD3A-79CB04317348}" destId="{1F3CBBE4-0A27-481D-9B56-8B5136058D5B}" srcOrd="1" destOrd="0" presId="urn:microsoft.com/office/officeart/2005/8/layout/vList4"/>
    <dgm:cxn modelId="{A9028CD3-3343-4871-AA24-6D86724920D0}" srcId="{2B5CA4B9-976D-416A-999B-F93E688C1B47}" destId="{3AD63960-9B29-4250-9CBB-C42C84AB3F57}" srcOrd="0" destOrd="0" parTransId="{8C9323A6-E12D-4019-829E-8650E142C326}" sibTransId="{D65B9977-C6C1-4CF6-B1A2-24441E313E6A}"/>
    <dgm:cxn modelId="{7F0E17E4-80D7-4CC3-8855-74D97AA2C937}" type="presOf" srcId="{0533BCFA-7B03-4CD7-B9C9-5F09943C0C4F}" destId="{BB6BB15F-A988-4FCA-8211-FFDD1679A5DE}" srcOrd="0" destOrd="0" presId="urn:microsoft.com/office/officeart/2005/8/layout/vList4"/>
    <dgm:cxn modelId="{484402D8-465A-49A3-A8B9-3AEE92D5E5D7}" type="presParOf" srcId="{7CDFBBD3-01E9-4AAB-8AE6-BC15DE31333D}" destId="{E29036A8-0AE8-4062-B949-5694B2B1DF94}" srcOrd="0" destOrd="0" presId="urn:microsoft.com/office/officeart/2005/8/layout/vList4"/>
    <dgm:cxn modelId="{15EB9167-26D4-4653-A4FA-2D2A2FE4C8EA}" type="presParOf" srcId="{E29036A8-0AE8-4062-B949-5694B2B1DF94}" destId="{5A0BAACF-315C-4026-8A87-C1B3EB80F2A3}" srcOrd="0" destOrd="0" presId="urn:microsoft.com/office/officeart/2005/8/layout/vList4"/>
    <dgm:cxn modelId="{8301A7FC-5E78-4768-9CB7-6ED7F9AC1DF5}" type="presParOf" srcId="{E29036A8-0AE8-4062-B949-5694B2B1DF94}" destId="{54178C02-362D-452B-BC5B-F5B5A6EF3618}" srcOrd="1" destOrd="0" presId="urn:microsoft.com/office/officeart/2005/8/layout/vList4"/>
    <dgm:cxn modelId="{DD9C7A76-BBB2-4D20-8907-AFB35943449E}" type="presParOf" srcId="{E29036A8-0AE8-4062-B949-5694B2B1DF94}" destId="{657EBC64-FBC5-41CD-A00F-C2BD35CD78BD}" srcOrd="2" destOrd="0" presId="urn:microsoft.com/office/officeart/2005/8/layout/vList4"/>
    <dgm:cxn modelId="{B39371BB-DE5F-4A0F-9218-979A480B365B}" type="presParOf" srcId="{7CDFBBD3-01E9-4AAB-8AE6-BC15DE31333D}" destId="{3F9CD22E-5691-4509-88E0-0078B05FD2B7}" srcOrd="1" destOrd="0" presId="urn:microsoft.com/office/officeart/2005/8/layout/vList4"/>
    <dgm:cxn modelId="{7FAF06F8-10F6-4565-B0F7-E36C726ADDE1}" type="presParOf" srcId="{7CDFBBD3-01E9-4AAB-8AE6-BC15DE31333D}" destId="{1E40406C-13CB-4532-89C9-FEFF29BF1632}" srcOrd="2" destOrd="0" presId="urn:microsoft.com/office/officeart/2005/8/layout/vList4"/>
    <dgm:cxn modelId="{7CA7F1F1-0296-4CDA-94D8-AE10C1CABCAD}" type="presParOf" srcId="{1E40406C-13CB-4532-89C9-FEFF29BF1632}" destId="{E15779E3-D59D-4242-A16E-CA64885946A9}" srcOrd="0" destOrd="0" presId="urn:microsoft.com/office/officeart/2005/8/layout/vList4"/>
    <dgm:cxn modelId="{4FC289AA-1654-4D1A-B2A1-6284F06F7514}" type="presParOf" srcId="{1E40406C-13CB-4532-89C9-FEFF29BF1632}" destId="{3775E159-084C-4DD0-AACF-E1BD8B9F4E14}" srcOrd="1" destOrd="0" presId="urn:microsoft.com/office/officeart/2005/8/layout/vList4"/>
    <dgm:cxn modelId="{8BD3083F-3549-4559-B845-21B170855660}" type="presParOf" srcId="{1E40406C-13CB-4532-89C9-FEFF29BF1632}" destId="{1E5F4D92-634D-4589-9184-E1A6A6587831}" srcOrd="2" destOrd="0" presId="urn:microsoft.com/office/officeart/2005/8/layout/vList4"/>
    <dgm:cxn modelId="{861CF88E-E559-4D35-B2D3-7C3F2E138EFA}" type="presParOf" srcId="{7CDFBBD3-01E9-4AAB-8AE6-BC15DE31333D}" destId="{F109048F-8E43-4902-A019-0D6E87A8C06C}" srcOrd="3" destOrd="0" presId="urn:microsoft.com/office/officeart/2005/8/layout/vList4"/>
    <dgm:cxn modelId="{5929275D-9B8B-4A1B-8AA0-1890B15B22CE}" type="presParOf" srcId="{7CDFBBD3-01E9-4AAB-8AE6-BC15DE31333D}" destId="{7F205445-A180-4DAC-911F-849FDC3D4BB8}" srcOrd="4" destOrd="0" presId="urn:microsoft.com/office/officeart/2005/8/layout/vList4"/>
    <dgm:cxn modelId="{A2C44C21-A4C8-42DA-BC89-B9C27D962EC0}" type="presParOf" srcId="{7F205445-A180-4DAC-911F-849FDC3D4BB8}" destId="{3D9D0BD5-74D6-4F97-A209-F2D9CDBAD9CB}" srcOrd="0" destOrd="0" presId="urn:microsoft.com/office/officeart/2005/8/layout/vList4"/>
    <dgm:cxn modelId="{5407EC72-1A35-440B-85B2-3CB43E45B339}" type="presParOf" srcId="{7F205445-A180-4DAC-911F-849FDC3D4BB8}" destId="{09A3B64C-AD20-4BBF-B295-916A103CE093}" srcOrd="1" destOrd="0" presId="urn:microsoft.com/office/officeart/2005/8/layout/vList4"/>
    <dgm:cxn modelId="{EF434853-3CD3-4C60-9275-594E18D012D3}" type="presParOf" srcId="{7F205445-A180-4DAC-911F-849FDC3D4BB8}" destId="{1F3CBBE4-0A27-481D-9B56-8B5136058D5B}" srcOrd="2" destOrd="0" presId="urn:microsoft.com/office/officeart/2005/8/layout/vList4"/>
    <dgm:cxn modelId="{71565231-C25B-45D4-A6F9-5AA4E66C3690}" type="presParOf" srcId="{7CDFBBD3-01E9-4AAB-8AE6-BC15DE31333D}" destId="{D283CDB8-15A1-42AB-8E2A-FDAB3EF64757}" srcOrd="5" destOrd="0" presId="urn:microsoft.com/office/officeart/2005/8/layout/vList4"/>
    <dgm:cxn modelId="{AF8DCBC3-5DAA-43B0-B6C4-1D98B5BBE482}" type="presParOf" srcId="{7CDFBBD3-01E9-4AAB-8AE6-BC15DE31333D}" destId="{594A1646-3147-460A-B996-8C060D16040B}" srcOrd="6" destOrd="0" presId="urn:microsoft.com/office/officeart/2005/8/layout/vList4"/>
    <dgm:cxn modelId="{A243CB2E-6FE3-4DEE-807E-E74B52E84F08}" type="presParOf" srcId="{594A1646-3147-460A-B996-8C060D16040B}" destId="{BB6BB15F-A988-4FCA-8211-FFDD1679A5DE}" srcOrd="0" destOrd="0" presId="urn:microsoft.com/office/officeart/2005/8/layout/vList4"/>
    <dgm:cxn modelId="{BAD8F3A1-8925-4754-BA58-A13E709851C8}" type="presParOf" srcId="{594A1646-3147-460A-B996-8C060D16040B}" destId="{4C584694-2404-4C10-8CD0-5C79225A4F38}" srcOrd="1" destOrd="0" presId="urn:microsoft.com/office/officeart/2005/8/layout/vList4"/>
    <dgm:cxn modelId="{8631264E-9DA8-464F-A22E-FA2D65BE63D9}" type="presParOf" srcId="{594A1646-3147-460A-B996-8C060D16040B}" destId="{ED2C65E7-E47E-4381-A9E8-AEC3BF784F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6A826-0870-4003-AC05-49E895812EB1}">
      <dsp:nvSpPr>
        <dsp:cNvPr id="0" name=""/>
        <dsp:cNvSpPr/>
      </dsp:nvSpPr>
      <dsp:spPr>
        <a:xfrm rot="5400000">
          <a:off x="6445957" y="-2627514"/>
          <a:ext cx="1278910" cy="66877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Развитие образования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Развитие культуры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Развитие физической культуры и спорта</a:t>
          </a:r>
        </a:p>
      </dsp:txBody>
      <dsp:txXfrm rot="-5400000">
        <a:off x="3741541" y="139333"/>
        <a:ext cx="6625312" cy="1154048"/>
      </dsp:txXfrm>
    </dsp:sp>
    <dsp:sp modelId="{3AFC57B0-E3B4-4168-8712-F46414094894}">
      <dsp:nvSpPr>
        <dsp:cNvPr id="0" name=""/>
        <dsp:cNvSpPr/>
      </dsp:nvSpPr>
      <dsp:spPr>
        <a:xfrm>
          <a:off x="85770" y="76197"/>
          <a:ext cx="3590315" cy="1447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Программы социальной направленности:</a:t>
          </a:r>
        </a:p>
      </dsp:txBody>
      <dsp:txXfrm>
        <a:off x="156446" y="146873"/>
        <a:ext cx="3448963" cy="1306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50973-F4DB-426C-9CA7-9845AFFCDB92}">
      <dsp:nvSpPr>
        <dsp:cNvPr id="0" name=""/>
        <dsp:cNvSpPr/>
      </dsp:nvSpPr>
      <dsp:spPr>
        <a:xfrm rot="5400000">
          <a:off x="6423310" y="-2797038"/>
          <a:ext cx="1227081" cy="68234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Поддержка и развитие малого и среднего предпринимательства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Обеспечение жильем молодых семей</a:t>
          </a:r>
        </a:p>
      </dsp:txBody>
      <dsp:txXfrm rot="-5400000">
        <a:off x="3625103" y="61070"/>
        <a:ext cx="6763595" cy="1107279"/>
      </dsp:txXfrm>
    </dsp:sp>
    <dsp:sp modelId="{7A1351C6-47CD-4688-8AFB-4D4D765A8707}">
      <dsp:nvSpPr>
        <dsp:cNvPr id="0" name=""/>
        <dsp:cNvSpPr/>
      </dsp:nvSpPr>
      <dsp:spPr>
        <a:xfrm>
          <a:off x="999" y="6354"/>
          <a:ext cx="3624104" cy="1216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Программы отрасли экономики:</a:t>
          </a:r>
        </a:p>
      </dsp:txBody>
      <dsp:txXfrm>
        <a:off x="60394" y="65749"/>
        <a:ext cx="3505314" cy="1097919"/>
      </dsp:txXfrm>
    </dsp:sp>
    <dsp:sp modelId="{C0AC22AF-21CE-4490-A9CA-A3C9A6AEC3AC}">
      <dsp:nvSpPr>
        <dsp:cNvPr id="0" name=""/>
        <dsp:cNvSpPr/>
      </dsp:nvSpPr>
      <dsp:spPr>
        <a:xfrm rot="5400000">
          <a:off x="6842705" y="-1765616"/>
          <a:ext cx="505036" cy="66995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Развитие средств массовой информации </a:t>
          </a:r>
        </a:p>
      </dsp:txBody>
      <dsp:txXfrm rot="-5400000">
        <a:off x="3745429" y="1356314"/>
        <a:ext cx="6674935" cy="455728"/>
      </dsp:txXfrm>
    </dsp:sp>
    <dsp:sp modelId="{995BBB2A-9EA9-40DD-B203-0F648C44858A}">
      <dsp:nvSpPr>
        <dsp:cNvPr id="0" name=""/>
        <dsp:cNvSpPr/>
      </dsp:nvSpPr>
      <dsp:spPr>
        <a:xfrm>
          <a:off x="999" y="1309920"/>
          <a:ext cx="3744429" cy="548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Программы общего характера:</a:t>
          </a:r>
        </a:p>
      </dsp:txBody>
      <dsp:txXfrm>
        <a:off x="27775" y="1336696"/>
        <a:ext cx="3690877" cy="494962"/>
      </dsp:txXfrm>
    </dsp:sp>
    <dsp:sp modelId="{CAF509AD-6E4F-401D-A5B8-D21509020BF6}">
      <dsp:nvSpPr>
        <dsp:cNvPr id="0" name=""/>
        <dsp:cNvSpPr/>
      </dsp:nvSpPr>
      <dsp:spPr>
        <a:xfrm rot="5400000">
          <a:off x="6193130" y="-345193"/>
          <a:ext cx="1806432" cy="66743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Содержание органов местного самоуправления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Другие вопросы органов местного самоуправления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Социальные выплаты населению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Обслуживание муниципального долга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Межбюджетные трансферты бюджетам поселения</a:t>
          </a:r>
        </a:p>
      </dsp:txBody>
      <dsp:txXfrm rot="-5400000">
        <a:off x="3759182" y="2176938"/>
        <a:ext cx="6586147" cy="1630066"/>
      </dsp:txXfrm>
    </dsp:sp>
    <dsp:sp modelId="{68723E11-B47F-40BA-AFDC-2C5A71D5A310}">
      <dsp:nvSpPr>
        <dsp:cNvPr id="0" name=""/>
        <dsp:cNvSpPr/>
      </dsp:nvSpPr>
      <dsp:spPr>
        <a:xfrm>
          <a:off x="999" y="1940106"/>
          <a:ext cx="3758181" cy="2103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Непрограммные направления деятельности:</a:t>
          </a:r>
        </a:p>
      </dsp:txBody>
      <dsp:txXfrm>
        <a:off x="103695" y="2042802"/>
        <a:ext cx="3552789" cy="1898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BAACF-315C-4026-8A87-C1B3EB80F2A3}">
      <dsp:nvSpPr>
        <dsp:cNvPr id="0" name=""/>
        <dsp:cNvSpPr/>
      </dsp:nvSpPr>
      <dsp:spPr>
        <a:xfrm>
          <a:off x="0" y="0"/>
          <a:ext cx="4625172" cy="62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Мероприятия  дошкольного общего образования</a:t>
          </a:r>
        </a:p>
      </dsp:txBody>
      <dsp:txXfrm>
        <a:off x="987165" y="0"/>
        <a:ext cx="3638006" cy="621312"/>
      </dsp:txXfrm>
    </dsp:sp>
    <dsp:sp modelId="{54178C02-362D-452B-BC5B-F5B5A6EF3618}">
      <dsp:nvSpPr>
        <dsp:cNvPr id="0" name=""/>
        <dsp:cNvSpPr/>
      </dsp:nvSpPr>
      <dsp:spPr>
        <a:xfrm>
          <a:off x="62131" y="62131"/>
          <a:ext cx="925034" cy="4970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779E3-D59D-4242-A16E-CA64885946A9}">
      <dsp:nvSpPr>
        <dsp:cNvPr id="0" name=""/>
        <dsp:cNvSpPr/>
      </dsp:nvSpPr>
      <dsp:spPr>
        <a:xfrm>
          <a:off x="0" y="683443"/>
          <a:ext cx="4625172" cy="62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Мероприятия начального общего, основного общего, среднего общего образования</a:t>
          </a:r>
        </a:p>
      </dsp:txBody>
      <dsp:txXfrm>
        <a:off x="987165" y="683443"/>
        <a:ext cx="3638006" cy="621312"/>
      </dsp:txXfrm>
    </dsp:sp>
    <dsp:sp modelId="{3775E159-084C-4DD0-AACF-E1BD8B9F4E14}">
      <dsp:nvSpPr>
        <dsp:cNvPr id="0" name=""/>
        <dsp:cNvSpPr/>
      </dsp:nvSpPr>
      <dsp:spPr>
        <a:xfrm>
          <a:off x="62131" y="745575"/>
          <a:ext cx="925034" cy="49705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D0BD5-74D6-4F97-A209-F2D9CDBAD9CB}">
      <dsp:nvSpPr>
        <dsp:cNvPr id="0" name=""/>
        <dsp:cNvSpPr/>
      </dsp:nvSpPr>
      <dsp:spPr>
        <a:xfrm>
          <a:off x="0" y="1366887"/>
          <a:ext cx="4625172" cy="62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Мероприятия дополнительных общеразвивающих образовательных программ</a:t>
          </a:r>
        </a:p>
      </dsp:txBody>
      <dsp:txXfrm>
        <a:off x="987165" y="1366887"/>
        <a:ext cx="3638006" cy="621312"/>
      </dsp:txXfrm>
    </dsp:sp>
    <dsp:sp modelId="{09A3B64C-AD20-4BBF-B295-916A103CE093}">
      <dsp:nvSpPr>
        <dsp:cNvPr id="0" name=""/>
        <dsp:cNvSpPr/>
      </dsp:nvSpPr>
      <dsp:spPr>
        <a:xfrm>
          <a:off x="62131" y="1429019"/>
          <a:ext cx="925034" cy="49705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BB15F-A988-4FCA-8211-FFDD1679A5DE}">
      <dsp:nvSpPr>
        <dsp:cNvPr id="0" name=""/>
        <dsp:cNvSpPr/>
      </dsp:nvSpPr>
      <dsp:spPr>
        <a:xfrm>
          <a:off x="0" y="2050331"/>
          <a:ext cx="4625172" cy="621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spc="-10" dirty="0">
              <a:latin typeface="Calibri" panose="020F0502020204030204" pitchFamily="34" charset="0"/>
              <a:cs typeface="Calibri" panose="020F0502020204030204" pitchFamily="34" charset="0"/>
            </a:rPr>
            <a:t>Финансовое</a:t>
          </a:r>
          <a:r>
            <a:rPr lang="ru-RU" sz="1300" kern="1200" spc="-7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300" kern="1200" dirty="0">
              <a:latin typeface="Calibri" panose="020F0502020204030204" pitchFamily="34" charset="0"/>
              <a:cs typeface="Calibri" panose="020F0502020204030204" pitchFamily="34" charset="0"/>
            </a:rPr>
            <a:t>обеспечение</a:t>
          </a:r>
          <a:r>
            <a:rPr lang="ru-RU" sz="1300" kern="1200" spc="-3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300" kern="1200" dirty="0">
              <a:latin typeface="Calibri" panose="020F0502020204030204" pitchFamily="34" charset="0"/>
              <a:cs typeface="Calibri" panose="020F0502020204030204" pitchFamily="34" charset="0"/>
            </a:rPr>
            <a:t>деятельности</a:t>
          </a:r>
          <a:r>
            <a:rPr lang="ru-RU" sz="1300" kern="1200" spc="-4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300" kern="1200" dirty="0">
              <a:latin typeface="Calibri" panose="020F0502020204030204" pitchFamily="34" charset="0"/>
              <a:cs typeface="Calibri" panose="020F0502020204030204" pitchFamily="34" charset="0"/>
            </a:rPr>
            <a:t>учреждений</a:t>
          </a:r>
          <a:r>
            <a:rPr lang="ru-RU" sz="1300" kern="1200" spc="-2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300" kern="1200" spc="-50" dirty="0">
              <a:latin typeface="Calibri" panose="020F0502020204030204" pitchFamily="34" charset="0"/>
              <a:cs typeface="Calibri" panose="020F0502020204030204" pitchFamily="34" charset="0"/>
            </a:rPr>
            <a:t>в </a:t>
          </a:r>
          <a:r>
            <a:rPr lang="ru-RU" sz="1300" kern="1200" dirty="0">
              <a:latin typeface="Calibri" panose="020F0502020204030204" pitchFamily="34" charset="0"/>
              <a:cs typeface="Calibri" panose="020F0502020204030204" pitchFamily="34" charset="0"/>
            </a:rPr>
            <a:t>сфере</a:t>
          </a:r>
          <a:r>
            <a:rPr lang="ru-RU" sz="1300" kern="1200" spc="-3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300" kern="1200" spc="-10" dirty="0">
              <a:latin typeface="Calibri" panose="020F0502020204030204" pitchFamily="34" charset="0"/>
              <a:cs typeface="Calibri" panose="020F0502020204030204" pitchFamily="34" charset="0"/>
            </a:rPr>
            <a:t>образования</a:t>
          </a:r>
          <a:endParaRPr lang="ru-RU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87165" y="2050331"/>
        <a:ext cx="3638006" cy="621312"/>
      </dsp:txXfrm>
    </dsp:sp>
    <dsp:sp modelId="{4C584694-2404-4C10-8CD0-5C79225A4F38}">
      <dsp:nvSpPr>
        <dsp:cNvPr id="0" name=""/>
        <dsp:cNvSpPr/>
      </dsp:nvSpPr>
      <dsp:spPr>
        <a:xfrm>
          <a:off x="62131" y="2112463"/>
          <a:ext cx="925034" cy="49705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0.15408</cdr:x>
      <cdr:y>0.44217</cdr:y>
    </cdr:from>
    <cdr:to>
      <cdr:x>0.87682</cdr:x>
      <cdr:y>0.71121</cdr:y>
    </cdr:to>
    <cdr:sp macro="" textlink="">
      <cdr:nvSpPr>
        <cdr:cNvPr id="2" name="Стрелка: вправо с вырезом 1">
          <a:extLst xmlns:a="http://schemas.openxmlformats.org/drawingml/2006/main">
            <a:ext uri="{FF2B5EF4-FFF2-40B4-BE49-F238E27FC236}">
              <a16:creationId xmlns:a16="http://schemas.microsoft.com/office/drawing/2014/main" id="{5578DC45-467D-D52C-8EAB-32A38398F26E}"/>
            </a:ext>
          </a:extLst>
        </cdr:cNvPr>
        <cdr:cNvSpPr/>
      </cdr:nvSpPr>
      <cdr:spPr>
        <a:xfrm xmlns:a="http://schemas.openxmlformats.org/drawingml/2006/main" rot="20376233">
          <a:off x="810123" y="1233821"/>
          <a:ext cx="3800083" cy="750732"/>
        </a:xfrm>
        <a:prstGeom xmlns:a="http://schemas.openxmlformats.org/drawingml/2006/main" prst="notched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dirty="0"/>
            <a:t>        </a:t>
          </a:r>
          <a:r>
            <a:rPr lang="ru-RU" sz="1600" dirty="0"/>
            <a:t>+ 12 715,0 тыс. руб.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09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606581CC-30B6-4ACC-8005-C66E1AA22FDC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09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20235FE2-DC9E-478B-9275-82AEF460A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1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7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6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0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3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9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5FE2-DC9E-478B-9275-82AEF460A8B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0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71B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71B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71B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1811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8181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8"/>
                </a:moveTo>
                <a:lnTo>
                  <a:pt x="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00862" cy="82981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355" y="2706623"/>
            <a:ext cx="380276" cy="18112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92480" cy="6858000"/>
          </a:xfrm>
          <a:custGeom>
            <a:avLst/>
            <a:gdLst/>
            <a:ahLst/>
            <a:cxnLst/>
            <a:rect l="l" t="t" r="r" b="b"/>
            <a:pathLst>
              <a:path w="792480" h="6858000">
                <a:moveTo>
                  <a:pt x="792480" y="0"/>
                </a:moveTo>
                <a:lnTo>
                  <a:pt x="0" y="0"/>
                </a:lnTo>
                <a:lnTo>
                  <a:pt x="0" y="6858000"/>
                </a:lnTo>
                <a:lnTo>
                  <a:pt x="792480" y="6858000"/>
                </a:lnTo>
                <a:lnTo>
                  <a:pt x="792480" y="0"/>
                </a:lnTo>
                <a:close/>
              </a:path>
            </a:pathLst>
          </a:custGeom>
          <a:solidFill>
            <a:srgbClr val="188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792480" cy="6858000"/>
          </a:xfrm>
          <a:custGeom>
            <a:avLst/>
            <a:gdLst/>
            <a:ahLst/>
            <a:cxnLst/>
            <a:rect l="l" t="t" r="r" b="b"/>
            <a:pathLst>
              <a:path w="792480" h="6858000">
                <a:moveTo>
                  <a:pt x="0" y="6858000"/>
                </a:moveTo>
                <a:lnTo>
                  <a:pt x="792480" y="6858000"/>
                </a:lnTo>
                <a:lnTo>
                  <a:pt x="7924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0A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101" y="153669"/>
            <a:ext cx="11537797" cy="861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571B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401" y="1308353"/>
            <a:ext cx="10920095" cy="272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4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8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2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71.png"/><Relationship Id="rId7" Type="http://schemas.openxmlformats.org/officeDocument/2006/relationships/chart" Target="../charts/chart9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3.xml"/><Relationship Id="rId5" Type="http://schemas.openxmlformats.org/officeDocument/2006/relationships/image" Target="../media/image73.png"/><Relationship Id="rId10" Type="http://schemas.openxmlformats.org/officeDocument/2006/relationships/diagramData" Target="../diagrams/data3.xml"/><Relationship Id="rId4" Type="http://schemas.openxmlformats.org/officeDocument/2006/relationships/image" Target="../media/image72.png"/><Relationship Id="rId9" Type="http://schemas.openxmlformats.org/officeDocument/2006/relationships/chart" Target="../charts/chart11.xml"/><Relationship Id="rId14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4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0.png"/><Relationship Id="rId4" Type="http://schemas.openxmlformats.org/officeDocument/2006/relationships/image" Target="../media/image7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image" Target="../media/image4.png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chart" Target="../charts/chart1.xml"/><Relationship Id="rId5" Type="http://schemas.openxmlformats.org/officeDocument/2006/relationships/image" Target="../media/image38.png"/><Relationship Id="rId10" Type="http://schemas.openxmlformats.org/officeDocument/2006/relationships/image" Target="../media/image4.png"/><Relationship Id="rId4" Type="http://schemas.openxmlformats.org/officeDocument/2006/relationships/image" Target="../media/image37.jp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4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chart" Target="../charts/chart4.xml"/><Relationship Id="rId5" Type="http://schemas.openxmlformats.org/officeDocument/2006/relationships/image" Target="../media/image47.png"/><Relationship Id="rId10" Type="http://schemas.openxmlformats.org/officeDocument/2006/relationships/chart" Target="../charts/chart3.xml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068" y="650824"/>
            <a:ext cx="108350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1263A1"/>
                </a:solidFill>
              </a:rPr>
              <a:t>БЮДЖЕТ ДЛЯ </a:t>
            </a:r>
            <a:r>
              <a:rPr sz="7200" spc="-10" dirty="0">
                <a:solidFill>
                  <a:srgbClr val="1263A1"/>
                </a:solidFill>
              </a:rPr>
              <a:t>ГРАЖДАН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914401" y="1976195"/>
            <a:ext cx="7848600" cy="12862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Основан</a:t>
            </a:r>
            <a:r>
              <a:rPr lang="ru-RU" sz="2000" b="1" spc="-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на</a:t>
            </a:r>
            <a:r>
              <a:rPr lang="ru-RU" sz="2000" b="1" spc="-1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проекте</a:t>
            </a:r>
            <a:r>
              <a:rPr lang="ru-RU" sz="2000" b="1" spc="-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решения</a:t>
            </a:r>
            <a:r>
              <a:rPr lang="ru-RU" sz="2000" b="1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spc="-10" dirty="0">
                <a:solidFill>
                  <a:srgbClr val="1263A1"/>
                </a:solidFill>
                <a:latin typeface="Century Gothic"/>
                <a:cs typeface="Century Gothic"/>
              </a:rPr>
              <a:t>Совета Калевальского муниципального района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«О</a:t>
            </a:r>
            <a:r>
              <a:rPr lang="ru-RU" sz="2000" b="1" spc="-35" dirty="0">
                <a:solidFill>
                  <a:srgbClr val="1263A1"/>
                </a:solidFill>
                <a:latin typeface="Century Gothic"/>
                <a:cs typeface="Century Gothic"/>
              </a:rPr>
              <a:t> проекте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бюджета</a:t>
            </a:r>
            <a:r>
              <a:rPr lang="ru-RU" sz="2000" b="1" spc="-7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муниципального</a:t>
            </a:r>
            <a:r>
              <a:rPr lang="ru-RU" sz="2000" b="1" spc="-4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spc="-10" dirty="0">
                <a:solidFill>
                  <a:srgbClr val="1263A1"/>
                </a:solidFill>
                <a:latin typeface="Century Gothic"/>
                <a:cs typeface="Century Gothic"/>
              </a:rPr>
              <a:t>образования «Калевальский национальный район»</a:t>
            </a:r>
            <a:r>
              <a:rPr lang="ru-RU" sz="2000" b="1" spc="-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на</a:t>
            </a:r>
            <a:r>
              <a:rPr lang="ru-RU" sz="2000" b="1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2024</a:t>
            </a:r>
            <a:r>
              <a:rPr lang="ru-RU" sz="2000" b="1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spc="-25" dirty="0">
                <a:solidFill>
                  <a:srgbClr val="1263A1"/>
                </a:solidFill>
                <a:latin typeface="Century Gothic"/>
                <a:cs typeface="Century Gothic"/>
              </a:rPr>
              <a:t>год</a:t>
            </a:r>
            <a:r>
              <a:rPr lang="ru-RU" sz="2000" spc="-25" dirty="0"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и</a:t>
            </a:r>
            <a:r>
              <a:rPr lang="ru-RU" sz="2000" b="1" spc="-3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плановый</a:t>
            </a:r>
            <a:r>
              <a:rPr lang="ru-RU" sz="2000" b="1" spc="-1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период</a:t>
            </a:r>
            <a:r>
              <a:rPr lang="ru-RU" sz="2000" b="1" spc="-4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2025</a:t>
            </a:r>
            <a:r>
              <a:rPr lang="ru-RU" sz="2000" b="1" spc="-2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и</a:t>
            </a:r>
            <a:r>
              <a:rPr lang="ru-RU" sz="2000" b="1" spc="-1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dirty="0">
                <a:solidFill>
                  <a:srgbClr val="1263A1"/>
                </a:solidFill>
                <a:latin typeface="Century Gothic"/>
                <a:cs typeface="Century Gothic"/>
              </a:rPr>
              <a:t>2026</a:t>
            </a:r>
            <a:r>
              <a:rPr lang="ru-RU" sz="2000" b="1" spc="-3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000" b="1" spc="-10" dirty="0">
                <a:solidFill>
                  <a:srgbClr val="1263A1"/>
                </a:solidFill>
                <a:latin typeface="Century Gothic"/>
                <a:cs typeface="Century Gothic"/>
              </a:rPr>
              <a:t>годов</a:t>
            </a:r>
            <a:endParaRPr lang="ru-RU" sz="2000" dirty="0">
              <a:latin typeface="Century Gothic"/>
              <a:cs typeface="Century Gothic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283B9F-8759-3036-B794-9DE53A11A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9" y="1976195"/>
            <a:ext cx="2971800" cy="33890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77F682-91D4-736D-83B5-8AB8DC46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62445"/>
            <a:ext cx="7924800" cy="33890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3026410" y="2653741"/>
            <a:ext cx="1130300" cy="713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04486" y="6248196"/>
            <a:ext cx="655320" cy="435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5080" indent="-111760">
              <a:lnSpc>
                <a:spcPct val="120000"/>
              </a:lnSpc>
              <a:spcBef>
                <a:spcPts val="100"/>
              </a:spcBef>
            </a:pPr>
            <a:r>
              <a:rPr sz="1200" b="1" dirty="0">
                <a:solidFill>
                  <a:srgbClr val="0D4B79"/>
                </a:solidFill>
                <a:latin typeface="Arial"/>
                <a:cs typeface="Arial"/>
              </a:rPr>
              <a:t>202</a:t>
            </a:r>
            <a:r>
              <a:rPr lang="ru-RU" sz="1200" b="1" dirty="0">
                <a:solidFill>
                  <a:srgbClr val="0D4B79"/>
                </a:solidFill>
                <a:latin typeface="Arial"/>
                <a:cs typeface="Arial"/>
              </a:rPr>
              <a:t>6</a:t>
            </a:r>
            <a:r>
              <a:rPr sz="1200" b="1" spc="-30" dirty="0">
                <a:solidFill>
                  <a:srgbClr val="0D4B79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D4B79"/>
                </a:solidFill>
                <a:latin typeface="Arial"/>
                <a:cs typeface="Arial"/>
              </a:rPr>
              <a:t>год </a:t>
            </a:r>
            <a:r>
              <a:rPr sz="1200" b="1" spc="-20" dirty="0">
                <a:solidFill>
                  <a:srgbClr val="0D4B79"/>
                </a:solidFill>
                <a:latin typeface="Arial"/>
                <a:cs typeface="Arial"/>
              </a:rPr>
              <a:t>план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94838" y="6254292"/>
            <a:ext cx="655320" cy="435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5080" indent="-132715">
              <a:lnSpc>
                <a:spcPct val="120000"/>
              </a:lnSpc>
              <a:spcBef>
                <a:spcPts val="100"/>
              </a:spcBef>
            </a:pPr>
            <a:r>
              <a:rPr sz="1200" b="1" dirty="0">
                <a:solidFill>
                  <a:srgbClr val="0D4B79"/>
                </a:solidFill>
                <a:latin typeface="Arial"/>
                <a:cs typeface="Arial"/>
              </a:rPr>
              <a:t>202</a:t>
            </a:r>
            <a:r>
              <a:rPr lang="ru-RU" sz="1200" b="1" dirty="0">
                <a:solidFill>
                  <a:srgbClr val="0D4B79"/>
                </a:solidFill>
                <a:latin typeface="Arial"/>
                <a:cs typeface="Arial"/>
              </a:rPr>
              <a:t>4 </a:t>
            </a:r>
            <a:r>
              <a:rPr sz="1200" b="1" spc="-25" dirty="0" err="1">
                <a:solidFill>
                  <a:srgbClr val="0D4B79"/>
                </a:solidFill>
                <a:latin typeface="Arial"/>
                <a:cs typeface="Arial"/>
              </a:rPr>
              <a:t>год</a:t>
            </a:r>
            <a:r>
              <a:rPr sz="1200" b="1" spc="-25" dirty="0">
                <a:solidFill>
                  <a:srgbClr val="0D4B79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D4B79"/>
                </a:solidFill>
                <a:latin typeface="Arial"/>
                <a:cs typeface="Arial"/>
              </a:rPr>
              <a:t>план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11402" y="6240881"/>
            <a:ext cx="655320" cy="435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20000"/>
              </a:lnSpc>
              <a:spcBef>
                <a:spcPts val="100"/>
              </a:spcBef>
            </a:pPr>
            <a:r>
              <a:rPr sz="1200" b="1" dirty="0">
                <a:solidFill>
                  <a:srgbClr val="0D4B79"/>
                </a:solidFill>
                <a:latin typeface="Arial"/>
                <a:cs typeface="Arial"/>
              </a:rPr>
              <a:t>202</a:t>
            </a:r>
            <a:r>
              <a:rPr lang="ru-RU" sz="1200" b="1" dirty="0">
                <a:solidFill>
                  <a:srgbClr val="0D4B79"/>
                </a:solidFill>
                <a:latin typeface="Arial"/>
                <a:cs typeface="Arial"/>
              </a:rPr>
              <a:t>2</a:t>
            </a:r>
            <a:r>
              <a:rPr sz="1200" b="1" spc="-30" dirty="0">
                <a:solidFill>
                  <a:srgbClr val="0D4B79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D4B79"/>
                </a:solidFill>
                <a:latin typeface="Arial"/>
                <a:cs typeface="Arial"/>
              </a:rPr>
              <a:t>год </a:t>
            </a:r>
            <a:r>
              <a:rPr sz="1200" b="1" spc="-10" dirty="0">
                <a:solidFill>
                  <a:srgbClr val="0D4B79"/>
                </a:solidFill>
                <a:latin typeface="Arial"/>
                <a:cs typeface="Arial"/>
              </a:rPr>
              <a:t>отчет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11755" y="6238443"/>
            <a:ext cx="655320" cy="4485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080" indent="-53340">
              <a:lnSpc>
                <a:spcPct val="120000"/>
              </a:lnSpc>
              <a:spcBef>
                <a:spcPts val="100"/>
              </a:spcBef>
            </a:pPr>
            <a:r>
              <a:rPr sz="1200" b="1" dirty="0">
                <a:solidFill>
                  <a:srgbClr val="0D4B79"/>
                </a:solidFill>
                <a:latin typeface="Arial"/>
                <a:cs typeface="Arial"/>
              </a:rPr>
              <a:t>202</a:t>
            </a:r>
            <a:r>
              <a:rPr lang="ru-RU" sz="1200" b="1" dirty="0">
                <a:solidFill>
                  <a:srgbClr val="0D4B79"/>
                </a:solidFill>
                <a:latin typeface="Arial"/>
                <a:cs typeface="Arial"/>
              </a:rPr>
              <a:t>3</a:t>
            </a:r>
            <a:r>
              <a:rPr sz="1200" b="1" spc="-30" dirty="0">
                <a:solidFill>
                  <a:srgbClr val="0D4B79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D4B79"/>
                </a:solidFill>
                <a:latin typeface="Arial"/>
                <a:cs typeface="Arial"/>
              </a:rPr>
              <a:t>год </a:t>
            </a:r>
            <a:endParaRPr lang="ru-RU" sz="1200" b="1" spc="-10" dirty="0">
              <a:solidFill>
                <a:srgbClr val="0D4B79"/>
              </a:solidFill>
              <a:latin typeface="Arial"/>
              <a:cs typeface="Arial"/>
            </a:endParaRPr>
          </a:p>
          <a:p>
            <a:pPr marL="65405" marR="5080" indent="-53340">
              <a:lnSpc>
                <a:spcPct val="12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0D4B79"/>
                </a:solidFill>
                <a:latin typeface="Arial"/>
                <a:cs typeface="Arial"/>
              </a:rPr>
              <a:t>  отчет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53154" y="6248196"/>
            <a:ext cx="655320" cy="435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5080" indent="-111760">
              <a:lnSpc>
                <a:spcPct val="120000"/>
              </a:lnSpc>
              <a:spcBef>
                <a:spcPts val="100"/>
              </a:spcBef>
            </a:pPr>
            <a:r>
              <a:rPr sz="1200" b="1" dirty="0">
                <a:solidFill>
                  <a:srgbClr val="0D4B79"/>
                </a:solidFill>
                <a:latin typeface="Arial"/>
                <a:cs typeface="Arial"/>
              </a:rPr>
              <a:t>202</a:t>
            </a:r>
            <a:r>
              <a:rPr lang="ru-RU" sz="1200" b="1" dirty="0">
                <a:solidFill>
                  <a:srgbClr val="0D4B79"/>
                </a:solidFill>
                <a:latin typeface="Arial"/>
                <a:cs typeface="Arial"/>
              </a:rPr>
              <a:t>5</a:t>
            </a:r>
            <a:r>
              <a:rPr sz="1200" b="1" spc="-30" dirty="0">
                <a:solidFill>
                  <a:srgbClr val="0D4B79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D4B79"/>
                </a:solidFill>
                <a:latin typeface="Arial"/>
                <a:cs typeface="Arial"/>
              </a:rPr>
              <a:t>год </a:t>
            </a:r>
            <a:r>
              <a:rPr sz="1200" b="1" spc="-20" dirty="0">
                <a:solidFill>
                  <a:srgbClr val="0D4B79"/>
                </a:solidFill>
                <a:latin typeface="Arial"/>
                <a:cs typeface="Arial"/>
              </a:rPr>
              <a:t>план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-71276" y="1108405"/>
            <a:ext cx="6199538" cy="18056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9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Удельный</a:t>
            </a:r>
            <a:r>
              <a:rPr sz="1800" spc="-4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вес</a:t>
            </a:r>
            <a:r>
              <a:rPr sz="1800" spc="-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поступлений</a:t>
            </a:r>
            <a:r>
              <a:rPr sz="1800" spc="-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налогов</a:t>
            </a:r>
            <a:r>
              <a:rPr lang="ru-RU" spc="-4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1263A1"/>
                </a:solidFill>
                <a:latin typeface="Century Gothic"/>
                <a:cs typeface="Century Gothic"/>
              </a:rPr>
              <a:t>на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совокупный</a:t>
            </a:r>
            <a:r>
              <a:rPr sz="1800" spc="-4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доход</a:t>
            </a:r>
            <a:endParaRPr lang="ru-RU" sz="1800" dirty="0">
              <a:solidFill>
                <a:srgbClr val="1263A1"/>
              </a:solidFill>
              <a:latin typeface="Century Gothic"/>
              <a:cs typeface="Century Gothic"/>
            </a:endParaRPr>
          </a:p>
          <a:p>
            <a:pPr marL="12700" marR="5080" indent="1003935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в</a:t>
            </a:r>
            <a:r>
              <a:rPr sz="1800" spc="-2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общем объеме </a:t>
            </a:r>
            <a:endParaRPr lang="ru-RU" sz="1800" dirty="0">
              <a:solidFill>
                <a:srgbClr val="1263A1"/>
              </a:solidFill>
              <a:latin typeface="Century Gothic"/>
              <a:cs typeface="Century Gothic"/>
            </a:endParaRPr>
          </a:p>
          <a:p>
            <a:pPr marL="12700" marR="5080" indent="10039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263A1"/>
                </a:solidFill>
                <a:latin typeface="Century Gothic"/>
                <a:cs typeface="Century Gothic"/>
              </a:rPr>
              <a:t>налоговых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и</a:t>
            </a:r>
            <a:r>
              <a:rPr sz="1800" spc="-3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неналоговых</a:t>
            </a:r>
            <a:r>
              <a:rPr sz="1800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поступлений</a:t>
            </a:r>
            <a:r>
              <a:rPr sz="1800" spc="-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endParaRPr lang="ru-RU" sz="1800" spc="-5" dirty="0">
              <a:solidFill>
                <a:srgbClr val="1263A1"/>
              </a:solidFill>
              <a:latin typeface="Century Gothic"/>
              <a:cs typeface="Century Gothic"/>
            </a:endParaRPr>
          </a:p>
          <a:p>
            <a:pPr marL="12700" marR="5080" indent="10039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в</a:t>
            </a:r>
            <a:r>
              <a:rPr sz="1800" spc="-2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b="1" u="sng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202</a:t>
            </a:r>
            <a:r>
              <a:rPr lang="ru-RU" sz="1800" b="1" u="sng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4</a:t>
            </a:r>
            <a:r>
              <a:rPr sz="1800" b="1" u="sng" spc="-10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 году</a:t>
            </a:r>
            <a:r>
              <a:rPr sz="1600" spc="-10" dirty="0">
                <a:solidFill>
                  <a:srgbClr val="1263A1"/>
                </a:solidFill>
                <a:latin typeface="Century Gothic"/>
                <a:cs typeface="Century Gothic"/>
              </a:rPr>
              <a:t>:</a:t>
            </a:r>
            <a:endParaRPr sz="1600" dirty="0">
              <a:latin typeface="Century Gothic"/>
              <a:cs typeface="Century Gothic"/>
            </a:endParaRPr>
          </a:p>
          <a:p>
            <a:pPr marL="3416935">
              <a:lnSpc>
                <a:spcPct val="100000"/>
              </a:lnSpc>
              <a:spcBef>
                <a:spcPts val="1185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354070" y="289940"/>
            <a:ext cx="6309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263A1"/>
                </a:solidFill>
              </a:rPr>
              <a:t>Налоги</a:t>
            </a:r>
            <a:r>
              <a:rPr spc="-1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на</a:t>
            </a:r>
            <a:r>
              <a:rPr spc="-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совокупный</a:t>
            </a:r>
            <a:r>
              <a:rPr spc="-2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доход (</a:t>
            </a:r>
            <a:r>
              <a:rPr lang="ru-RU" dirty="0">
                <a:solidFill>
                  <a:srgbClr val="1263A1"/>
                </a:solidFill>
              </a:rPr>
              <a:t>тыс</a:t>
            </a:r>
            <a:r>
              <a:rPr dirty="0">
                <a:solidFill>
                  <a:srgbClr val="1263A1"/>
                </a:solidFill>
              </a:rPr>
              <a:t>.</a:t>
            </a:r>
            <a:r>
              <a:rPr spc="-15" dirty="0">
                <a:solidFill>
                  <a:srgbClr val="1263A1"/>
                </a:solidFill>
              </a:rPr>
              <a:t> </a:t>
            </a:r>
            <a:r>
              <a:rPr spc="-10" dirty="0">
                <a:solidFill>
                  <a:srgbClr val="1263A1"/>
                </a:solidFill>
              </a:rPr>
              <a:t>руб.)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132703" y="3283077"/>
            <a:ext cx="5798820" cy="2518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1800" dirty="0">
              <a:solidFill>
                <a:srgbClr val="1263A1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В</a:t>
            </a:r>
            <a:r>
              <a:rPr sz="1800" spc="-5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бюджет</a:t>
            </a:r>
            <a:r>
              <a:rPr sz="1800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муниципального</a:t>
            </a:r>
            <a:r>
              <a:rPr sz="1800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образования</a:t>
            </a:r>
            <a:r>
              <a:rPr sz="1800" spc="-25" dirty="0">
                <a:solidFill>
                  <a:srgbClr val="1263A1"/>
                </a:solidFill>
                <a:latin typeface="Century Gothic"/>
                <a:cs typeface="Century Gothic"/>
              </a:rPr>
              <a:t> от</a:t>
            </a:r>
            <a:endParaRPr sz="1800" dirty="0"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субъектов</a:t>
            </a:r>
            <a:r>
              <a:rPr sz="1800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малого</a:t>
            </a:r>
            <a:r>
              <a:rPr sz="1800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и</a:t>
            </a:r>
            <a:r>
              <a:rPr sz="1800" spc="-1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среднего</a:t>
            </a:r>
            <a:r>
              <a:rPr sz="1800" spc="-2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dirty="0" err="1">
                <a:solidFill>
                  <a:srgbClr val="1263A1"/>
                </a:solidFill>
                <a:latin typeface="Century Gothic"/>
                <a:cs typeface="Century Gothic"/>
              </a:rPr>
              <a:t>бизнеса</a:t>
            </a:r>
            <a:r>
              <a:rPr sz="180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spc="-10" dirty="0" err="1">
                <a:solidFill>
                  <a:srgbClr val="1263A1"/>
                </a:solidFill>
                <a:latin typeface="Century Gothic"/>
                <a:cs typeface="Century Gothic"/>
              </a:rPr>
              <a:t>поступа</a:t>
            </a:r>
            <a:r>
              <a:rPr lang="ru-RU" spc="-10" dirty="0">
                <a:solidFill>
                  <a:srgbClr val="1263A1"/>
                </a:solidFill>
                <a:latin typeface="Century Gothic"/>
                <a:cs typeface="Century Gothic"/>
              </a:rPr>
              <a:t>ют</a:t>
            </a:r>
            <a:r>
              <a:rPr sz="1800" spc="-1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pc="-10" dirty="0">
                <a:solidFill>
                  <a:srgbClr val="1263A1"/>
                </a:solidFill>
                <a:latin typeface="Century Gothic"/>
                <a:cs typeface="Century Gothic"/>
              </a:rPr>
              <a:t>налог, взимаемый в связи с применением упрощенной системы налогообложения</a:t>
            </a:r>
            <a:r>
              <a:rPr lang="ru-RU" dirty="0">
                <a:solidFill>
                  <a:srgbClr val="1263A1"/>
                </a:solidFill>
                <a:latin typeface="Century Gothic"/>
                <a:cs typeface="Century Gothic"/>
              </a:rPr>
              <a:t>, налог, взимаемый в связи с применением патентной системы налогообложения, а также </a:t>
            </a:r>
            <a:r>
              <a:rPr sz="1800" spc="-10" dirty="0" err="1">
                <a:solidFill>
                  <a:srgbClr val="1263A1"/>
                </a:solidFill>
                <a:latin typeface="Century Gothic"/>
                <a:cs typeface="Century Gothic"/>
              </a:rPr>
              <a:t>един</a:t>
            </a:r>
            <a:r>
              <a:rPr lang="ru-RU" sz="1800" spc="-10" dirty="0" err="1">
                <a:solidFill>
                  <a:srgbClr val="1263A1"/>
                </a:solidFill>
                <a:latin typeface="Century Gothic"/>
                <a:cs typeface="Century Gothic"/>
              </a:rPr>
              <a:t>ый</a:t>
            </a:r>
            <a:endParaRPr sz="18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800" dirty="0" err="1">
                <a:solidFill>
                  <a:srgbClr val="1263A1"/>
                </a:solidFill>
                <a:latin typeface="Century Gothic"/>
                <a:cs typeface="Century Gothic"/>
              </a:rPr>
              <a:t>сельскохозяйственн</a:t>
            </a:r>
            <a:r>
              <a:rPr lang="ru-RU" sz="1800" dirty="0" err="1">
                <a:solidFill>
                  <a:srgbClr val="1263A1"/>
                </a:solidFill>
                <a:latin typeface="Century Gothic"/>
                <a:cs typeface="Century Gothic"/>
              </a:rPr>
              <a:t>ый</a:t>
            </a:r>
            <a:r>
              <a:rPr sz="1800" spc="-7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00" spc="-10" dirty="0" err="1">
                <a:solidFill>
                  <a:srgbClr val="1263A1"/>
                </a:solidFill>
                <a:latin typeface="Century Gothic"/>
                <a:cs typeface="Century Gothic"/>
              </a:rPr>
              <a:t>налог</a:t>
            </a:r>
            <a:r>
              <a:rPr lang="ru-RU" sz="1800" spc="-1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</a:p>
          <a:p>
            <a:pPr algn="ctr">
              <a:lnSpc>
                <a:spcPct val="100000"/>
              </a:lnSpc>
            </a:pP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0" y="0"/>
            <a:ext cx="768096" cy="6858000"/>
            <a:chOff x="0" y="0"/>
            <a:chExt cx="768096" cy="6858000"/>
          </a:xfrm>
        </p:grpSpPr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68096" cy="685799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68095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9" name="object 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26189" y="6611201"/>
            <a:ext cx="166877" cy="134513"/>
          </a:xfrm>
          <a:prstGeom prst="rect">
            <a:avLst/>
          </a:prstGeom>
        </p:spPr>
      </p:pic>
      <p:graphicFrame>
        <p:nvGraphicFramePr>
          <p:cNvPr id="52" name="Диаграмма 51">
            <a:extLst>
              <a:ext uri="{FF2B5EF4-FFF2-40B4-BE49-F238E27FC236}">
                <a16:creationId xmlns:a16="http://schemas.microsoft.com/office/drawing/2014/main" id="{B7367BFE-722E-083C-9DDA-F43E0DBD8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4994947"/>
              </p:ext>
            </p:extLst>
          </p:nvPr>
        </p:nvGraphicFramePr>
        <p:xfrm>
          <a:off x="869045" y="2914028"/>
          <a:ext cx="4464947" cy="2886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35E6188-7E76-8DFC-AD3F-0D5DA4823A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888614"/>
              </p:ext>
            </p:extLst>
          </p:nvPr>
        </p:nvGraphicFramePr>
        <p:xfrm>
          <a:off x="7315202" y="838200"/>
          <a:ext cx="3352799" cy="2075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54C107-C078-2788-A9E6-BA24442E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37" y="-319278"/>
            <a:ext cx="12175235" cy="68488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7970" y="190246"/>
            <a:ext cx="7097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1263A1"/>
                </a:solidFill>
              </a:rPr>
              <a:t>Государственная пошлина </a:t>
            </a:r>
            <a:r>
              <a:rPr dirty="0">
                <a:solidFill>
                  <a:srgbClr val="1263A1"/>
                </a:solidFill>
              </a:rPr>
              <a:t>(</a:t>
            </a:r>
            <a:r>
              <a:rPr lang="ru-RU" dirty="0">
                <a:solidFill>
                  <a:srgbClr val="1263A1"/>
                </a:solidFill>
              </a:rPr>
              <a:t>тыс</a:t>
            </a:r>
            <a:r>
              <a:rPr dirty="0">
                <a:solidFill>
                  <a:srgbClr val="1263A1"/>
                </a:solidFill>
              </a:rPr>
              <a:t>.</a:t>
            </a:r>
            <a:r>
              <a:rPr spc="-20" dirty="0">
                <a:solidFill>
                  <a:srgbClr val="1263A1"/>
                </a:solidFill>
              </a:rPr>
              <a:t> </a:t>
            </a:r>
            <a:r>
              <a:rPr spc="-10" dirty="0">
                <a:solidFill>
                  <a:srgbClr val="1263A1"/>
                </a:solidFill>
              </a:rPr>
              <a:t>руб.)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2904" y="775716"/>
            <a:ext cx="2934461" cy="23294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60005" y="1757298"/>
            <a:ext cx="4819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2,2</a:t>
            </a:r>
            <a:r>
              <a:rPr sz="16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5583" y="3560445"/>
            <a:ext cx="544131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 marR="5080" indent="-497205" algn="ctr">
              <a:lnSpc>
                <a:spcPct val="100000"/>
              </a:lnSpc>
              <a:spcBef>
                <a:spcPts val="100"/>
              </a:spcBef>
              <a:tabLst>
                <a:tab pos="3604260" algn="l"/>
              </a:tabLst>
            </a:pPr>
            <a:r>
              <a:rPr lang="ru-RU" sz="1800" dirty="0">
                <a:solidFill>
                  <a:srgbClr val="0D4B79"/>
                </a:solidFill>
                <a:latin typeface="Century Gothic"/>
                <a:cs typeface="Century Gothic"/>
              </a:rPr>
              <a:t>        Государственная пошлина по делам, рассматриваемым в судах общей юрисдикции, мировыми судьями</a:t>
            </a:r>
            <a:r>
              <a:rPr lang="ru-RU" dirty="0">
                <a:solidFill>
                  <a:srgbClr val="0D4B79"/>
                </a:solidFill>
                <a:latin typeface="Century Gothic"/>
                <a:cs typeface="Century Gothic"/>
              </a:rPr>
              <a:t> (за исключением Верховного Суда Российской Федерации)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775970" cy="6849109"/>
            <a:chOff x="0" y="0"/>
            <a:chExt cx="775970" cy="6849109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75716" cy="684885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775970" cy="6849109"/>
            </a:xfrm>
            <a:custGeom>
              <a:avLst/>
              <a:gdLst/>
              <a:ahLst/>
              <a:cxnLst/>
              <a:rect l="l" t="t" r="r" b="b"/>
              <a:pathLst>
                <a:path w="775970" h="6849109">
                  <a:moveTo>
                    <a:pt x="0" y="6848855"/>
                  </a:moveTo>
                  <a:lnTo>
                    <a:pt x="775716" y="6848855"/>
                  </a:lnTo>
                  <a:lnTo>
                    <a:pt x="775716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473200" y="5869330"/>
            <a:ext cx="634365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202</a:t>
            </a:r>
            <a:r>
              <a:rPr lang="ru-RU"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2</a:t>
            </a:r>
            <a:r>
              <a:rPr sz="1200" spc="-9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1200" spc="-25" dirty="0">
                <a:solidFill>
                  <a:srgbClr val="1B2E2E"/>
                </a:solidFill>
                <a:latin typeface="Calibri"/>
                <a:cs typeface="Calibri"/>
              </a:rPr>
              <a:t>год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200" spc="-10" dirty="0">
                <a:solidFill>
                  <a:srgbClr val="1B2E2E"/>
                </a:solidFill>
                <a:latin typeface="Calibri"/>
                <a:cs typeface="Calibri"/>
              </a:rPr>
              <a:t>отчет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58008" y="5869330"/>
            <a:ext cx="634365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202</a:t>
            </a:r>
            <a:r>
              <a:rPr lang="ru-RU"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3</a:t>
            </a:r>
            <a:r>
              <a:rPr sz="1200" spc="-9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1200" spc="-25" dirty="0">
                <a:solidFill>
                  <a:srgbClr val="1B2E2E"/>
                </a:solidFill>
                <a:latin typeface="Calibri"/>
                <a:cs typeface="Calibri"/>
              </a:rPr>
              <a:t>год</a:t>
            </a:r>
            <a:endParaRPr sz="1200" dirty="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spcBef>
                <a:spcPts val="40"/>
              </a:spcBef>
            </a:pPr>
            <a:r>
              <a:rPr lang="ru-RU" sz="1200" spc="-10" dirty="0">
                <a:solidFill>
                  <a:srgbClr val="1B2E2E"/>
                </a:solidFill>
                <a:latin typeface="Calibri"/>
                <a:cs typeface="Calibri"/>
              </a:rPr>
              <a:t>отчет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43198" y="5869330"/>
            <a:ext cx="634365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202</a:t>
            </a:r>
            <a:r>
              <a:rPr lang="ru-RU"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4</a:t>
            </a:r>
            <a:r>
              <a:rPr sz="1200" spc="-9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1200" spc="-25" dirty="0">
                <a:solidFill>
                  <a:srgbClr val="1B2E2E"/>
                </a:solidFill>
                <a:latin typeface="Calibri"/>
                <a:cs typeface="Calibri"/>
              </a:rPr>
              <a:t>год</a:t>
            </a:r>
            <a:endParaRPr sz="12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40"/>
              </a:spcBef>
            </a:pPr>
            <a:r>
              <a:rPr sz="1200" spc="-20" dirty="0">
                <a:solidFill>
                  <a:srgbClr val="1B2E2E"/>
                </a:solidFill>
                <a:latin typeface="Calibri"/>
                <a:cs typeface="Calibri"/>
              </a:rPr>
              <a:t>план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28008" y="5869330"/>
            <a:ext cx="634365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202</a:t>
            </a:r>
            <a:r>
              <a:rPr lang="ru-RU"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5</a:t>
            </a:r>
            <a:r>
              <a:rPr sz="1200" spc="-9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1200" spc="-25" dirty="0">
                <a:solidFill>
                  <a:srgbClr val="1B2E2E"/>
                </a:solidFill>
                <a:latin typeface="Calibri"/>
                <a:cs typeface="Calibri"/>
              </a:rPr>
              <a:t>год</a:t>
            </a:r>
            <a:endParaRPr sz="12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40"/>
              </a:spcBef>
            </a:pPr>
            <a:r>
              <a:rPr sz="1200" spc="-20" dirty="0">
                <a:solidFill>
                  <a:srgbClr val="1B2E2E"/>
                </a:solidFill>
                <a:latin typeface="Calibri"/>
                <a:cs typeface="Calibri"/>
              </a:rPr>
              <a:t>план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13197" y="5869330"/>
            <a:ext cx="634365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202</a:t>
            </a:r>
            <a:r>
              <a:rPr lang="ru-RU" sz="1200" spc="-1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6</a:t>
            </a:r>
            <a:r>
              <a:rPr sz="1200" spc="-90" dirty="0">
                <a:solidFill>
                  <a:srgbClr val="1B2E2E"/>
                </a:solidFill>
                <a:latin typeface="Gill Sans Ultra Bold Condensed"/>
                <a:cs typeface="Gill Sans Ultra Bold Condensed"/>
              </a:rPr>
              <a:t> </a:t>
            </a:r>
            <a:r>
              <a:rPr sz="1200" spc="-25" dirty="0">
                <a:solidFill>
                  <a:srgbClr val="1B2E2E"/>
                </a:solidFill>
                <a:latin typeface="Calibri"/>
                <a:cs typeface="Calibri"/>
              </a:rPr>
              <a:t>год</a:t>
            </a:r>
            <a:endParaRPr sz="12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40"/>
              </a:spcBef>
            </a:pPr>
            <a:r>
              <a:rPr sz="1200" spc="-20" dirty="0">
                <a:solidFill>
                  <a:srgbClr val="1B2E2E"/>
                </a:solidFill>
                <a:latin typeface="Calibri"/>
                <a:cs typeface="Calibri"/>
              </a:rPr>
              <a:t>план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65325" y="1137284"/>
            <a:ext cx="42132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Удельный</a:t>
            </a:r>
            <a:r>
              <a:rPr sz="18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dirty="0" err="1">
                <a:solidFill>
                  <a:srgbClr val="0D4B79"/>
                </a:solidFill>
                <a:latin typeface="Century Gothic"/>
                <a:cs typeface="Century Gothic"/>
              </a:rPr>
              <a:t>вес</a:t>
            </a:r>
            <a:r>
              <a:rPr sz="18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1800" dirty="0">
                <a:solidFill>
                  <a:srgbClr val="0D4B79"/>
                </a:solidFill>
                <a:latin typeface="Century Gothic"/>
                <a:cs typeface="Century Gothic"/>
              </a:rPr>
              <a:t>государственной пошлины </a:t>
            </a: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8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общем</a:t>
            </a:r>
            <a:r>
              <a:rPr sz="18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D4B79"/>
                </a:solidFill>
                <a:latin typeface="Century Gothic"/>
                <a:cs typeface="Century Gothic"/>
              </a:rPr>
              <a:t>объеме </a:t>
            </a: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налоговых</a:t>
            </a:r>
            <a:r>
              <a:rPr sz="18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8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неналоговых</a:t>
            </a:r>
            <a:r>
              <a:rPr sz="18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D4B79"/>
                </a:solidFill>
                <a:latin typeface="Century Gothic"/>
                <a:cs typeface="Century Gothic"/>
              </a:rPr>
              <a:t>доходов </a:t>
            </a: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бюджета</a:t>
            </a:r>
            <a:r>
              <a:rPr sz="18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800" spc="459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00" b="1" u="sng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202</a:t>
            </a:r>
            <a:r>
              <a:rPr lang="ru-RU" sz="1800" b="1" u="sng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3</a:t>
            </a:r>
            <a:r>
              <a:rPr sz="1800" b="1" u="sng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u="sng" spc="-10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году</a:t>
            </a:r>
            <a:r>
              <a:rPr sz="1800" spc="-10" dirty="0">
                <a:solidFill>
                  <a:srgbClr val="0D4B79"/>
                </a:solidFill>
                <a:latin typeface="Century Gothic"/>
                <a:cs typeface="Century Gothic"/>
              </a:rPr>
              <a:t>:</a:t>
            </a:r>
            <a:endParaRPr sz="1800" dirty="0">
              <a:latin typeface="Century Gothic"/>
              <a:cs typeface="Century Gothic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8E8B515-93DD-688C-7C4B-FE142072B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963" y="8891"/>
            <a:ext cx="1582632" cy="1156715"/>
          </a:xfrm>
          <a:prstGeom prst="rect">
            <a:avLst/>
          </a:prstGeom>
        </p:spPr>
      </p:pic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1AF60C3B-BC76-6BCF-F55C-61A46B343D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62923"/>
              </p:ext>
            </p:extLst>
          </p:nvPr>
        </p:nvGraphicFramePr>
        <p:xfrm>
          <a:off x="1110159" y="3031543"/>
          <a:ext cx="4766259" cy="263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0776" y="-8449"/>
            <a:ext cx="71627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6266" y="118109"/>
            <a:ext cx="10121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263A1"/>
                </a:solidFill>
              </a:rPr>
              <a:t>Объем</a:t>
            </a:r>
            <a:r>
              <a:rPr spc="-2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и</a:t>
            </a:r>
            <a:r>
              <a:rPr spc="-1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структура</a:t>
            </a:r>
            <a:r>
              <a:rPr spc="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неналоговых</a:t>
            </a:r>
            <a:r>
              <a:rPr spc="-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доходов</a:t>
            </a:r>
            <a:r>
              <a:rPr spc="-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в</a:t>
            </a:r>
            <a:r>
              <a:rPr spc="-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202</a:t>
            </a:r>
            <a:r>
              <a:rPr lang="ru-RU" dirty="0">
                <a:solidFill>
                  <a:srgbClr val="1263A1"/>
                </a:solidFill>
              </a:rPr>
              <a:t>4</a:t>
            </a:r>
            <a:r>
              <a:rPr spc="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году</a:t>
            </a:r>
            <a:r>
              <a:rPr spc="-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(</a:t>
            </a:r>
            <a:r>
              <a:rPr lang="ru-RU" dirty="0">
                <a:solidFill>
                  <a:srgbClr val="1263A1"/>
                </a:solidFill>
              </a:rPr>
              <a:t>тыс</a:t>
            </a:r>
            <a:r>
              <a:rPr dirty="0">
                <a:solidFill>
                  <a:srgbClr val="1263A1"/>
                </a:solidFill>
              </a:rPr>
              <a:t>.</a:t>
            </a:r>
            <a:r>
              <a:rPr spc="-10" dirty="0">
                <a:solidFill>
                  <a:srgbClr val="1263A1"/>
                </a:solidFill>
              </a:rPr>
              <a:t> руб.)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884803" y="5275326"/>
            <a:ext cx="5626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37,8%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 rot="17409476">
            <a:off x="3291332" y="3513835"/>
            <a:ext cx="5626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12,9%</a:t>
            </a:r>
            <a:endParaRPr sz="1500" dirty="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62146" y="2761234"/>
            <a:ext cx="5626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11,5%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53583" y="3021584"/>
            <a:ext cx="56261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500" dirty="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24087" y="3750606"/>
            <a:ext cx="471805" cy="34624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795"/>
              </a:spcBef>
            </a:pPr>
            <a:endParaRPr sz="1500" dirty="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31207" y="2615565"/>
            <a:ext cx="4559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3,2%</a:t>
            </a:r>
            <a:endParaRPr sz="1500" dirty="0">
              <a:latin typeface="Century Gothic"/>
              <a:cs typeface="Century Gothic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0" y="0"/>
            <a:ext cx="792480" cy="6858000"/>
            <a:chOff x="0" y="0"/>
            <a:chExt cx="792480" cy="6858000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92480" cy="68580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685658" y="4169409"/>
            <a:ext cx="872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863842" y="5128971"/>
            <a:ext cx="21399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9515856" y="621791"/>
            <a:ext cx="2576830" cy="6120765"/>
            <a:chOff x="9515856" y="621791"/>
            <a:chExt cx="2576830" cy="6120765"/>
          </a:xfrm>
        </p:grpSpPr>
        <p:pic>
          <p:nvPicPr>
            <p:cNvPr id="72" name="object 7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15856" y="621791"/>
              <a:ext cx="2384298" cy="162839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26189" y="6611200"/>
              <a:ext cx="166115" cy="131292"/>
            </a:xfrm>
            <a:prstGeom prst="rect">
              <a:avLst/>
            </a:prstGeom>
          </p:spPr>
        </p:pic>
      </p:grp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BCE2F9AF-89AC-480C-EA4D-D0F79BFEA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829" y="-8449"/>
            <a:ext cx="1545026" cy="1129229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2351F47-F53B-7429-FC81-062D388E5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165467"/>
              </p:ext>
            </p:extLst>
          </p:nvPr>
        </p:nvGraphicFramePr>
        <p:xfrm>
          <a:off x="2170055" y="2251430"/>
          <a:ext cx="5740400" cy="388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Облачко с текстом: прямоугольное 3">
            <a:extLst>
              <a:ext uri="{FF2B5EF4-FFF2-40B4-BE49-F238E27FC236}">
                <a16:creationId xmlns:a16="http://schemas.microsoft.com/office/drawing/2014/main" id="{33559CE4-1891-5133-8001-6609534F8013}"/>
              </a:ext>
            </a:extLst>
          </p:cNvPr>
          <p:cNvSpPr/>
          <p:nvPr/>
        </p:nvSpPr>
        <p:spPr>
          <a:xfrm>
            <a:off x="6434477" y="2656251"/>
            <a:ext cx="2401550" cy="951492"/>
          </a:xfrm>
          <a:prstGeom prst="wedgeRectCallout">
            <a:avLst>
              <a:gd name="adj1" fmla="val -53301"/>
              <a:gd name="adj2" fmla="val 112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Доходы от использования имущества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D8486546-1508-2AD8-6CB1-C28FF02056C2}"/>
              </a:ext>
            </a:extLst>
          </p:cNvPr>
          <p:cNvSpPr/>
          <p:nvPr/>
        </p:nvSpPr>
        <p:spPr>
          <a:xfrm flipH="1">
            <a:off x="5383486" y="901438"/>
            <a:ext cx="2284491" cy="992177"/>
          </a:xfrm>
          <a:prstGeom prst="wedgeRoundRectCallout">
            <a:avLst>
              <a:gd name="adj1" fmla="val 60652"/>
              <a:gd name="adj2" fmla="val 13833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Штрафы</a:t>
            </a:r>
          </a:p>
        </p:txBody>
      </p:sp>
      <p:sp>
        <p:nvSpPr>
          <p:cNvPr id="10" name="Облачко с текстом: овальное 9">
            <a:extLst>
              <a:ext uri="{FF2B5EF4-FFF2-40B4-BE49-F238E27FC236}">
                <a16:creationId xmlns:a16="http://schemas.microsoft.com/office/drawing/2014/main" id="{35DFD5A7-98AC-75A0-2031-E42268455E55}"/>
              </a:ext>
            </a:extLst>
          </p:cNvPr>
          <p:cNvSpPr/>
          <p:nvPr/>
        </p:nvSpPr>
        <p:spPr>
          <a:xfrm>
            <a:off x="2092922" y="926774"/>
            <a:ext cx="2744844" cy="1016408"/>
          </a:xfrm>
          <a:prstGeom prst="wedgeEllipseCallout">
            <a:avLst>
              <a:gd name="adj1" fmla="val 47070"/>
              <a:gd name="adj2" fmla="val 12597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Доходы от продажи активов</a:t>
            </a:r>
          </a:p>
        </p:txBody>
      </p:sp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F6F023D5-A66B-6DB4-BFE8-3743E0F46B7E}"/>
              </a:ext>
            </a:extLst>
          </p:cNvPr>
          <p:cNvSpPr/>
          <p:nvPr/>
        </p:nvSpPr>
        <p:spPr>
          <a:xfrm rot="397434">
            <a:off x="1337219" y="4664129"/>
            <a:ext cx="2895601" cy="1222394"/>
          </a:xfrm>
          <a:prstGeom prst="wedgeEllipseCallout">
            <a:avLst>
              <a:gd name="adj1" fmla="val 52367"/>
              <a:gd name="adj2" fmla="val -21435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Платежи при пользовании природными ресурсами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DC319-AF61-9925-6412-342314CD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03" y="153669"/>
            <a:ext cx="10920095" cy="147732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90"/>
              </a:spcBef>
            </a:pP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ПЛАН</a:t>
            </a:r>
            <a:r>
              <a:rPr lang="ru-RU" sz="2400" b="1" spc="-20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МЕРОПРИЯТИЙ</a:t>
            </a:r>
            <a:r>
              <a:rPr lang="ru-RU" sz="2400" b="1" spc="-35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(«ДОРОЖНАЯ</a:t>
            </a:r>
            <a:r>
              <a:rPr lang="ru-RU" sz="2400" b="1" spc="-50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spc="-10" dirty="0">
                <a:solidFill>
                  <a:srgbClr val="1571B7"/>
                </a:solidFill>
                <a:latin typeface="Century Gothic"/>
                <a:cs typeface="Century Gothic"/>
              </a:rPr>
              <a:t>КАРТА»)</a:t>
            </a:r>
            <a:br>
              <a:rPr lang="ru-RU" sz="2400" dirty="0">
                <a:latin typeface="Century Gothic"/>
                <a:cs typeface="Century Gothic"/>
              </a:rPr>
            </a:b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по</a:t>
            </a:r>
            <a:r>
              <a:rPr lang="ru-RU" sz="2400" b="1" spc="-60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увеличению</a:t>
            </a:r>
            <a:r>
              <a:rPr lang="ru-RU" sz="2400" b="1" spc="-90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поступлений</a:t>
            </a:r>
            <a:r>
              <a:rPr lang="ru-RU" sz="2400" b="1" spc="-90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налоговых</a:t>
            </a:r>
            <a:r>
              <a:rPr lang="ru-RU" sz="2400" b="1" spc="-75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и</a:t>
            </a:r>
            <a:r>
              <a:rPr lang="ru-RU" sz="2400" b="1" spc="-55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неналоговых</a:t>
            </a:r>
            <a:r>
              <a:rPr lang="ru-RU" sz="2400" b="1" spc="-75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spc="-10" dirty="0">
                <a:solidFill>
                  <a:srgbClr val="1571B7"/>
                </a:solidFill>
                <a:latin typeface="Century Gothic"/>
                <a:cs typeface="Century Gothic"/>
              </a:rPr>
              <a:t>доходов</a:t>
            </a:r>
            <a:br>
              <a:rPr lang="ru-RU" sz="2400" dirty="0">
                <a:latin typeface="Century Gothic"/>
                <a:cs typeface="Century Gothic"/>
              </a:rPr>
            </a:br>
            <a:r>
              <a:rPr lang="ru-RU" sz="2400" b="1" dirty="0">
                <a:solidFill>
                  <a:srgbClr val="1571B7"/>
                </a:solidFill>
                <a:latin typeface="Century Gothic"/>
                <a:cs typeface="Century Gothic"/>
              </a:rPr>
              <a:t>на</a:t>
            </a:r>
            <a:r>
              <a:rPr lang="ru-RU" sz="2400" b="1" spc="-10" dirty="0">
                <a:solidFill>
                  <a:srgbClr val="1571B7"/>
                </a:solidFill>
                <a:latin typeface="Century Gothic"/>
                <a:cs typeface="Century Gothic"/>
              </a:rPr>
              <a:t> 2024</a:t>
            </a:r>
            <a:r>
              <a:rPr lang="ru-RU" sz="2400" b="1" spc="15" dirty="0">
                <a:solidFill>
                  <a:srgbClr val="1571B7"/>
                </a:solidFill>
                <a:latin typeface="Century Gothic"/>
                <a:cs typeface="Century Gothic"/>
              </a:rPr>
              <a:t> </a:t>
            </a:r>
            <a:r>
              <a:rPr lang="ru-RU" sz="2400" b="1" spc="-20" dirty="0">
                <a:solidFill>
                  <a:srgbClr val="1571B7"/>
                </a:solidFill>
                <a:latin typeface="Century Gothic"/>
                <a:cs typeface="Century Gothic"/>
              </a:rPr>
              <a:t>год</a:t>
            </a:r>
            <a:br>
              <a:rPr lang="ru-RU" sz="2400" dirty="0">
                <a:latin typeface="Century Gothic"/>
                <a:cs typeface="Century Gothic"/>
              </a:rPr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C3373F0-8601-BB8C-4A46-533A0FF54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00733"/>
              </p:ext>
            </p:extLst>
          </p:nvPr>
        </p:nvGraphicFramePr>
        <p:xfrm>
          <a:off x="944804" y="1295400"/>
          <a:ext cx="10920096" cy="574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96">
                  <a:extLst>
                    <a:ext uri="{9D8B030D-6E8A-4147-A177-3AD203B41FA5}">
                      <a16:colId xmlns:a16="http://schemas.microsoft.com/office/drawing/2014/main" val="3087868530"/>
                    </a:ext>
                  </a:extLst>
                </a:gridCol>
                <a:gridCol w="8610600">
                  <a:extLst>
                    <a:ext uri="{9D8B030D-6E8A-4147-A177-3AD203B41FA5}">
                      <a16:colId xmlns:a16="http://schemas.microsoft.com/office/drawing/2014/main" val="1721733653"/>
                    </a:ext>
                  </a:extLst>
                </a:gridCol>
                <a:gridCol w="1806500">
                  <a:extLst>
                    <a:ext uri="{9D8B030D-6E8A-4147-A177-3AD203B41FA5}">
                      <a16:colId xmlns:a16="http://schemas.microsoft.com/office/drawing/2014/main" val="3166396785"/>
                    </a:ext>
                  </a:extLst>
                </a:gridCol>
              </a:tblGrid>
              <a:tr h="76296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№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Ожидаемый результат (тыс.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928118"/>
                  </a:ext>
                </a:extLst>
              </a:tr>
              <a:tr h="985491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Усиление  межведомственного взаимодействия с  отделом УФК по РК,  Отделением Пенсионного фонда, правоохранительным и налоговым органом,  Агентством занятости населения Калевальского района по вопросу мониторинга налогоплательщиков, имеющих значительные суммы налогового разрыва по страховым взносам и налогу на доходы физических лиц.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17708"/>
                  </a:ext>
                </a:extLst>
              </a:tr>
              <a:tr h="762960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доходов бюджета за счет имущественных налогов в результате 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овлечения в налоговый оборот объектов недвижимости и земельных участков ( выявление неучтенных объектов недвижимости и земельных участков, уточнение сведений о правообладателях, адресах, площадях);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393560"/>
                  </a:ext>
                </a:extLst>
              </a:tr>
              <a:tr h="1430551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роста поступлений за счет доходов от использования земельных участков, муниципального имущества, найма служебного жилья в результате 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рименения комплекса мер по принудительному взысканию задолженности по арендной плате за земельные участки и имущество  (предъявление претензий,  направление исковых заявлений, принудительное расторжение договоров аренды и выселение должников из занимаемых ими муниципальных помещений и т.д.)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635,0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45588"/>
                  </a:ext>
                </a:extLst>
              </a:tr>
              <a:tr h="317900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поступлений арендной платы за землю и имущество в связи с увеличением ставок арендной 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885755"/>
                  </a:ext>
                </a:extLst>
              </a:tr>
              <a:tr h="643769"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поступлений в результате деятельности комиссии по мобилизации дополнительных налоговых и неналоговых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1087,2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358677"/>
                  </a:ext>
                </a:extLst>
              </a:tr>
              <a:tr h="643769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1 969,2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25384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49D159-0772-F2EB-BE5E-2932474B3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8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9642" y="156794"/>
            <a:ext cx="7983220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1679C4"/>
                </a:solidFill>
              </a:rPr>
              <a:t>Безвозмездные</a:t>
            </a:r>
            <a:r>
              <a:rPr sz="2100" spc="20" dirty="0">
                <a:solidFill>
                  <a:srgbClr val="1679C4"/>
                </a:solidFill>
              </a:rPr>
              <a:t> </a:t>
            </a:r>
            <a:r>
              <a:rPr dirty="0">
                <a:solidFill>
                  <a:srgbClr val="1679C4"/>
                </a:solidFill>
              </a:rPr>
              <a:t>поступления</a:t>
            </a:r>
            <a:r>
              <a:rPr spc="-45" dirty="0">
                <a:solidFill>
                  <a:srgbClr val="1679C4"/>
                </a:solidFill>
              </a:rPr>
              <a:t> </a:t>
            </a:r>
            <a:r>
              <a:rPr sz="2100" dirty="0">
                <a:solidFill>
                  <a:srgbClr val="1679C4"/>
                </a:solidFill>
              </a:rPr>
              <a:t>в</a:t>
            </a:r>
            <a:r>
              <a:rPr sz="2100" spc="30" dirty="0">
                <a:solidFill>
                  <a:srgbClr val="1679C4"/>
                </a:solidFill>
              </a:rPr>
              <a:t> </a:t>
            </a:r>
            <a:r>
              <a:rPr sz="2100" dirty="0">
                <a:solidFill>
                  <a:srgbClr val="1679C4"/>
                </a:solidFill>
              </a:rPr>
              <a:t>бюджет</a:t>
            </a:r>
            <a:r>
              <a:rPr sz="2100" spc="40" dirty="0">
                <a:solidFill>
                  <a:srgbClr val="1679C4"/>
                </a:solidFill>
              </a:rPr>
              <a:t> </a:t>
            </a:r>
            <a:r>
              <a:rPr sz="2100" spc="-10" dirty="0">
                <a:solidFill>
                  <a:srgbClr val="1679C4"/>
                </a:solidFill>
              </a:rPr>
              <a:t>муниципального</a:t>
            </a:r>
            <a:endParaRPr sz="2100" dirty="0"/>
          </a:p>
          <a:p>
            <a:pPr algn="ctr">
              <a:lnSpc>
                <a:spcPct val="100000"/>
              </a:lnSpc>
              <a:spcBef>
                <a:spcPts val="50"/>
              </a:spcBef>
              <a:tabLst>
                <a:tab pos="1943735" algn="l"/>
              </a:tabLst>
            </a:pPr>
            <a:r>
              <a:rPr sz="2100" spc="-10" dirty="0">
                <a:solidFill>
                  <a:srgbClr val="1679C4"/>
                </a:solidFill>
              </a:rPr>
              <a:t>образования</a:t>
            </a:r>
            <a:r>
              <a:rPr sz="2100" dirty="0">
                <a:solidFill>
                  <a:srgbClr val="1679C4"/>
                </a:solidFill>
              </a:rPr>
              <a:t>	в</a:t>
            </a:r>
            <a:r>
              <a:rPr sz="2100" spc="60" dirty="0">
                <a:solidFill>
                  <a:srgbClr val="1679C4"/>
                </a:solidFill>
              </a:rPr>
              <a:t> </a:t>
            </a:r>
            <a:r>
              <a:rPr sz="2100" dirty="0">
                <a:solidFill>
                  <a:srgbClr val="1679C4"/>
                </a:solidFill>
              </a:rPr>
              <a:t>202</a:t>
            </a:r>
            <a:r>
              <a:rPr lang="ru-RU" sz="2100" dirty="0">
                <a:solidFill>
                  <a:srgbClr val="1679C4"/>
                </a:solidFill>
              </a:rPr>
              <a:t>4</a:t>
            </a:r>
            <a:r>
              <a:rPr sz="2100" dirty="0">
                <a:solidFill>
                  <a:srgbClr val="1679C4"/>
                </a:solidFill>
              </a:rPr>
              <a:t>-202</a:t>
            </a:r>
            <a:r>
              <a:rPr lang="ru-RU" sz="2100" dirty="0">
                <a:solidFill>
                  <a:srgbClr val="1679C4"/>
                </a:solidFill>
              </a:rPr>
              <a:t>6</a:t>
            </a:r>
            <a:r>
              <a:rPr sz="2100" spc="70" dirty="0">
                <a:solidFill>
                  <a:srgbClr val="1679C4"/>
                </a:solidFill>
              </a:rPr>
              <a:t> </a:t>
            </a:r>
            <a:r>
              <a:rPr sz="2100" dirty="0">
                <a:solidFill>
                  <a:srgbClr val="1679C4"/>
                </a:solidFill>
              </a:rPr>
              <a:t>годах</a:t>
            </a:r>
            <a:r>
              <a:rPr sz="2100" spc="70" dirty="0">
                <a:solidFill>
                  <a:srgbClr val="1679C4"/>
                </a:solidFill>
              </a:rPr>
              <a:t> </a:t>
            </a:r>
            <a:r>
              <a:rPr sz="2100" dirty="0">
                <a:solidFill>
                  <a:srgbClr val="1679C4"/>
                </a:solidFill>
              </a:rPr>
              <a:t>(</a:t>
            </a:r>
            <a:r>
              <a:rPr lang="ru-RU" sz="2100" dirty="0">
                <a:solidFill>
                  <a:srgbClr val="1679C4"/>
                </a:solidFill>
              </a:rPr>
              <a:t>тыс</a:t>
            </a:r>
            <a:r>
              <a:rPr sz="2100" dirty="0">
                <a:solidFill>
                  <a:srgbClr val="1679C4"/>
                </a:solidFill>
              </a:rPr>
              <a:t>.</a:t>
            </a:r>
            <a:r>
              <a:rPr sz="2100" spc="65" dirty="0">
                <a:solidFill>
                  <a:srgbClr val="1679C4"/>
                </a:solidFill>
              </a:rPr>
              <a:t> </a:t>
            </a:r>
            <a:r>
              <a:rPr sz="2100" spc="-10" dirty="0">
                <a:solidFill>
                  <a:srgbClr val="1679C4"/>
                </a:solidFill>
              </a:rPr>
              <a:t>руб.)</a:t>
            </a:r>
            <a:endParaRPr sz="21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205357" y="1908429"/>
            <a:ext cx="10480675" cy="2130425"/>
            <a:chOff x="1205357" y="1908429"/>
            <a:chExt cx="10480675" cy="2130425"/>
          </a:xfrm>
        </p:grpSpPr>
        <p:sp>
          <p:nvSpPr>
            <p:cNvPr id="5" name="object 5"/>
            <p:cNvSpPr/>
            <p:nvPr/>
          </p:nvSpPr>
          <p:spPr>
            <a:xfrm>
              <a:off x="5488685" y="1917954"/>
              <a:ext cx="2400300" cy="1371600"/>
            </a:xfrm>
            <a:custGeom>
              <a:avLst/>
              <a:gdLst/>
              <a:ahLst/>
              <a:cxnLst/>
              <a:rect l="l" t="t" r="r" b="b"/>
              <a:pathLst>
                <a:path w="2400300" h="1371600">
                  <a:moveTo>
                    <a:pt x="1800224" y="0"/>
                  </a:moveTo>
                  <a:lnTo>
                    <a:pt x="600075" y="0"/>
                  </a:lnTo>
                  <a:lnTo>
                    <a:pt x="600075" y="685800"/>
                  </a:lnTo>
                  <a:lnTo>
                    <a:pt x="0" y="685800"/>
                  </a:lnTo>
                  <a:lnTo>
                    <a:pt x="1200149" y="1371600"/>
                  </a:lnTo>
                  <a:lnTo>
                    <a:pt x="2400299" y="685800"/>
                  </a:lnTo>
                  <a:lnTo>
                    <a:pt x="1800224" y="685800"/>
                  </a:lnTo>
                  <a:lnTo>
                    <a:pt x="1800224" y="0"/>
                  </a:lnTo>
                  <a:close/>
                </a:path>
              </a:pathLst>
            </a:custGeom>
            <a:solidFill>
              <a:srgbClr val="D3EAF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488685" y="1917954"/>
              <a:ext cx="2400300" cy="1371600"/>
            </a:xfrm>
            <a:custGeom>
              <a:avLst/>
              <a:gdLst/>
              <a:ahLst/>
              <a:cxnLst/>
              <a:rect l="l" t="t" r="r" b="b"/>
              <a:pathLst>
                <a:path w="2400300" h="1371600">
                  <a:moveTo>
                    <a:pt x="0" y="685800"/>
                  </a:moveTo>
                  <a:lnTo>
                    <a:pt x="600075" y="685800"/>
                  </a:lnTo>
                  <a:lnTo>
                    <a:pt x="600075" y="0"/>
                  </a:lnTo>
                  <a:lnTo>
                    <a:pt x="1800224" y="0"/>
                  </a:lnTo>
                  <a:lnTo>
                    <a:pt x="1800224" y="685800"/>
                  </a:lnTo>
                  <a:lnTo>
                    <a:pt x="2400299" y="685800"/>
                  </a:lnTo>
                  <a:lnTo>
                    <a:pt x="1200149" y="1371600"/>
                  </a:lnTo>
                  <a:lnTo>
                    <a:pt x="0" y="685800"/>
                  </a:lnTo>
                  <a:close/>
                </a:path>
              </a:pathLst>
            </a:custGeom>
            <a:ln w="190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75825" y="1917954"/>
              <a:ext cx="2400300" cy="1323340"/>
            </a:xfrm>
            <a:custGeom>
              <a:avLst/>
              <a:gdLst/>
              <a:ahLst/>
              <a:cxnLst/>
              <a:rect l="l" t="t" r="r" b="b"/>
              <a:pathLst>
                <a:path w="2400300" h="1323339">
                  <a:moveTo>
                    <a:pt x="1800225" y="0"/>
                  </a:moveTo>
                  <a:lnTo>
                    <a:pt x="600075" y="0"/>
                  </a:lnTo>
                  <a:lnTo>
                    <a:pt x="600075" y="661416"/>
                  </a:lnTo>
                  <a:lnTo>
                    <a:pt x="0" y="661416"/>
                  </a:lnTo>
                  <a:lnTo>
                    <a:pt x="1200150" y="1322832"/>
                  </a:lnTo>
                  <a:lnTo>
                    <a:pt x="2400300" y="661416"/>
                  </a:lnTo>
                  <a:lnTo>
                    <a:pt x="1800225" y="661416"/>
                  </a:lnTo>
                  <a:lnTo>
                    <a:pt x="1800225" y="0"/>
                  </a:lnTo>
                  <a:close/>
                </a:path>
              </a:pathLst>
            </a:custGeom>
            <a:solidFill>
              <a:srgbClr val="D3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75825" y="1917954"/>
              <a:ext cx="2400300" cy="1323340"/>
            </a:xfrm>
            <a:custGeom>
              <a:avLst/>
              <a:gdLst/>
              <a:ahLst/>
              <a:cxnLst/>
              <a:rect l="l" t="t" r="r" b="b"/>
              <a:pathLst>
                <a:path w="2400300" h="1323339">
                  <a:moveTo>
                    <a:pt x="0" y="661416"/>
                  </a:moveTo>
                  <a:lnTo>
                    <a:pt x="600075" y="661416"/>
                  </a:lnTo>
                  <a:lnTo>
                    <a:pt x="600075" y="0"/>
                  </a:lnTo>
                  <a:lnTo>
                    <a:pt x="1800225" y="0"/>
                  </a:lnTo>
                  <a:lnTo>
                    <a:pt x="1800225" y="661416"/>
                  </a:lnTo>
                  <a:lnTo>
                    <a:pt x="2400300" y="661416"/>
                  </a:lnTo>
                  <a:lnTo>
                    <a:pt x="1200150" y="1322832"/>
                  </a:lnTo>
                  <a:lnTo>
                    <a:pt x="0" y="661416"/>
                  </a:lnTo>
                  <a:close/>
                </a:path>
              </a:pathLst>
            </a:custGeom>
            <a:ln w="19049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8532" y="3459480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2880360" y="576072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E8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8532" y="3459480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0" y="576072"/>
                  </a:moveTo>
                  <a:lnTo>
                    <a:pt x="2880360" y="576072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87456" y="3568700"/>
            <a:ext cx="2507685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spc="30" dirty="0">
                <a:solidFill>
                  <a:srgbClr val="1263A1"/>
                </a:solidFill>
                <a:latin typeface="Century Gothic"/>
                <a:cs typeface="Century Gothic"/>
              </a:rPr>
              <a:t>Дотации</a:t>
            </a:r>
            <a:r>
              <a:rPr sz="1850" spc="3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1263A1"/>
                </a:solidFill>
                <a:latin typeface="Century Gothic"/>
                <a:cs typeface="Century Gothic"/>
              </a:rPr>
              <a:t>–</a:t>
            </a:r>
            <a:r>
              <a:rPr sz="1850" spc="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10" dirty="0">
                <a:solidFill>
                  <a:srgbClr val="1263A1"/>
                </a:solidFill>
                <a:latin typeface="Century Gothic"/>
                <a:cs typeface="Century Gothic"/>
              </a:rPr>
              <a:t>76673,0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97736" y="4997069"/>
            <a:ext cx="2886710" cy="582930"/>
            <a:chOff x="1197736" y="4997069"/>
            <a:chExt cx="2886710" cy="582930"/>
          </a:xfrm>
        </p:grpSpPr>
        <p:sp>
          <p:nvSpPr>
            <p:cNvPr id="13" name="object 13"/>
            <p:cNvSpPr/>
            <p:nvPr/>
          </p:nvSpPr>
          <p:spPr>
            <a:xfrm>
              <a:off x="1200911" y="5000244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60" y="576071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188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0911" y="5000244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0" y="576071"/>
                  </a:moveTo>
                  <a:lnTo>
                    <a:pt x="2880360" y="576071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08532" y="5110353"/>
            <a:ext cx="2880358" cy="3020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spc="35" dirty="0">
                <a:solidFill>
                  <a:srgbClr val="FFFFFF"/>
                </a:solidFill>
                <a:latin typeface="Century Gothic"/>
                <a:cs typeface="Century Gothic"/>
              </a:rPr>
              <a:t>Субвенции</a:t>
            </a:r>
            <a:r>
              <a:rPr sz="185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8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850" spc="25" dirty="0">
                <a:solidFill>
                  <a:srgbClr val="FFFFFF"/>
                </a:solidFill>
                <a:latin typeface="Century Gothic"/>
                <a:cs typeface="Century Gothic"/>
              </a:rPr>
              <a:t>182976,2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00785" y="4227448"/>
            <a:ext cx="2886710" cy="582930"/>
            <a:chOff x="1200785" y="4227448"/>
            <a:chExt cx="2886710" cy="582930"/>
          </a:xfrm>
        </p:grpSpPr>
        <p:sp>
          <p:nvSpPr>
            <p:cNvPr id="17" name="object 17"/>
            <p:cNvSpPr/>
            <p:nvPr/>
          </p:nvSpPr>
          <p:spPr>
            <a:xfrm>
              <a:off x="1203960" y="4230623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60" y="576071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46A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03960" y="4230623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60" h="576579">
                  <a:moveTo>
                    <a:pt x="0" y="576071"/>
                  </a:moveTo>
                  <a:lnTo>
                    <a:pt x="2880360" y="576071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93418" y="4339209"/>
            <a:ext cx="2692782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Суб</a:t>
            </a:r>
            <a:r>
              <a:rPr lang="ru-RU" sz="1850" dirty="0">
                <a:solidFill>
                  <a:srgbClr val="FFFFFF"/>
                </a:solidFill>
                <a:latin typeface="Century Gothic"/>
                <a:cs typeface="Century Gothic"/>
              </a:rPr>
              <a:t>сидии</a:t>
            </a:r>
            <a:r>
              <a:rPr sz="185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8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13174,2</a:t>
            </a:r>
            <a:endParaRPr sz="2100" dirty="0">
              <a:latin typeface="Century Gothic"/>
              <a:cs typeface="Century Gothic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911" y="5743955"/>
            <a:ext cx="2880360" cy="57607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42556" y="5743955"/>
            <a:ext cx="3138715" cy="451406"/>
          </a:xfrm>
          <a:prstGeom prst="rect">
            <a:avLst/>
          </a:prstGeom>
          <a:ln w="6350">
            <a:solidFill>
              <a:srgbClr val="1571B7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680720">
              <a:lnSpc>
                <a:spcPct val="100000"/>
              </a:lnSpc>
              <a:spcBef>
                <a:spcPts val="1000"/>
              </a:spcBef>
            </a:pPr>
            <a:r>
              <a:rPr lang="ru-RU" sz="1850" dirty="0">
                <a:solidFill>
                  <a:srgbClr val="0D4B79"/>
                </a:solidFill>
                <a:latin typeface="Century Gothic"/>
                <a:cs typeface="Century Gothic"/>
              </a:rPr>
              <a:t>Иные МБТ</a:t>
            </a:r>
            <a:r>
              <a:rPr sz="1850" dirty="0">
                <a:solidFill>
                  <a:srgbClr val="0D4B79"/>
                </a:solidFill>
                <a:latin typeface="Century Gothic"/>
                <a:cs typeface="Century Gothic"/>
              </a:rPr>
              <a:t> –</a:t>
            </a:r>
            <a:r>
              <a:rPr sz="1850" spc="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4 750,0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-32554"/>
            <a:ext cx="763524" cy="6858000"/>
            <a:chOff x="0" y="0"/>
            <a:chExt cx="763524" cy="685800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63524" cy="685799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3523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090420" y="1462862"/>
            <a:ext cx="117030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solidFill>
                  <a:srgbClr val="1679C4"/>
                </a:solidFill>
                <a:latin typeface="Century Gothic"/>
                <a:cs typeface="Century Gothic"/>
              </a:rPr>
              <a:t>202</a:t>
            </a:r>
            <a:r>
              <a:rPr lang="ru-RU" sz="2100" b="1" dirty="0">
                <a:solidFill>
                  <a:srgbClr val="1679C4"/>
                </a:solidFill>
                <a:latin typeface="Century Gothic"/>
                <a:cs typeface="Century Gothic"/>
              </a:rPr>
              <a:t>4</a:t>
            </a:r>
            <a:r>
              <a:rPr sz="2100" b="1" spc="50" dirty="0">
                <a:solidFill>
                  <a:srgbClr val="1679C4"/>
                </a:solidFill>
                <a:latin typeface="Century Gothic"/>
                <a:cs typeface="Century Gothic"/>
              </a:rPr>
              <a:t> </a:t>
            </a:r>
            <a:r>
              <a:rPr sz="2100" b="1" spc="-25" dirty="0">
                <a:solidFill>
                  <a:srgbClr val="1679C4"/>
                </a:solidFill>
                <a:latin typeface="Century Gothic"/>
                <a:cs typeface="Century Gothic"/>
              </a:rPr>
              <a:t>год</a:t>
            </a:r>
            <a:endParaRPr sz="2100" dirty="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74485" y="2176983"/>
            <a:ext cx="105346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b="1" spc="-10" dirty="0">
                <a:solidFill>
                  <a:srgbClr val="0D4B79"/>
                </a:solidFill>
                <a:latin typeface="Century Gothic"/>
                <a:cs typeface="Century Gothic"/>
              </a:rPr>
              <a:t>305644,4</a:t>
            </a:r>
            <a:endParaRPr dirty="0">
              <a:latin typeface="Century Gothic"/>
              <a:cs typeface="Century Goth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405889" y="1878329"/>
            <a:ext cx="2542540" cy="1323340"/>
            <a:chOff x="1405889" y="1878329"/>
            <a:chExt cx="2542540" cy="1323340"/>
          </a:xfrm>
        </p:grpSpPr>
        <p:sp>
          <p:nvSpPr>
            <p:cNvPr id="30" name="object 30"/>
            <p:cNvSpPr/>
            <p:nvPr/>
          </p:nvSpPr>
          <p:spPr>
            <a:xfrm>
              <a:off x="1405889" y="1878329"/>
              <a:ext cx="2542540" cy="1323340"/>
            </a:xfrm>
            <a:custGeom>
              <a:avLst/>
              <a:gdLst/>
              <a:ahLst/>
              <a:cxnLst/>
              <a:rect l="l" t="t" r="r" b="b"/>
              <a:pathLst>
                <a:path w="2542540" h="1323339">
                  <a:moveTo>
                    <a:pt x="1906524" y="0"/>
                  </a:moveTo>
                  <a:lnTo>
                    <a:pt x="635508" y="0"/>
                  </a:lnTo>
                  <a:lnTo>
                    <a:pt x="635508" y="661416"/>
                  </a:lnTo>
                  <a:lnTo>
                    <a:pt x="0" y="661416"/>
                  </a:lnTo>
                  <a:lnTo>
                    <a:pt x="1271016" y="1322832"/>
                  </a:lnTo>
                  <a:lnTo>
                    <a:pt x="2542032" y="661416"/>
                  </a:lnTo>
                  <a:lnTo>
                    <a:pt x="1906524" y="661416"/>
                  </a:lnTo>
                  <a:lnTo>
                    <a:pt x="1906524" y="0"/>
                  </a:lnTo>
                  <a:close/>
                </a:path>
              </a:pathLst>
            </a:custGeom>
            <a:solidFill>
              <a:srgbClr val="D3EAF9"/>
            </a:solidFill>
          </p:spPr>
          <p:txBody>
            <a:bodyPr wrap="square" lIns="0" tIns="0" rIns="0" bIns="0" rtlCol="0"/>
            <a:lstStyle/>
            <a:p>
              <a:r>
                <a:rPr lang="ru-RU" sz="3200" dirty="0"/>
                <a:t>                     </a:t>
              </a:r>
              <a:endParaRPr sz="3200"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405889" y="1878329"/>
              <a:ext cx="2542540" cy="1323340"/>
            </a:xfrm>
            <a:custGeom>
              <a:avLst/>
              <a:gdLst/>
              <a:ahLst/>
              <a:cxnLst/>
              <a:rect l="l" t="t" r="r" b="b"/>
              <a:pathLst>
                <a:path w="2542540" h="1323339">
                  <a:moveTo>
                    <a:pt x="0" y="661416"/>
                  </a:moveTo>
                  <a:lnTo>
                    <a:pt x="635508" y="661416"/>
                  </a:lnTo>
                  <a:lnTo>
                    <a:pt x="635508" y="0"/>
                  </a:lnTo>
                  <a:lnTo>
                    <a:pt x="1906524" y="0"/>
                  </a:lnTo>
                  <a:lnTo>
                    <a:pt x="1906524" y="661416"/>
                  </a:lnTo>
                  <a:lnTo>
                    <a:pt x="2542032" y="661416"/>
                  </a:lnTo>
                  <a:lnTo>
                    <a:pt x="1271016" y="1322832"/>
                  </a:lnTo>
                  <a:lnTo>
                    <a:pt x="0" y="661416"/>
                  </a:lnTo>
                  <a:close/>
                </a:path>
              </a:pathLst>
            </a:custGeom>
            <a:ln w="190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009013" y="2176983"/>
            <a:ext cx="1280795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3200" b="1" spc="-10" dirty="0">
              <a:solidFill>
                <a:srgbClr val="0D4B79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15050" y="1517142"/>
            <a:ext cx="116967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solidFill>
                  <a:srgbClr val="1679C4"/>
                </a:solidFill>
                <a:latin typeface="Century Gothic"/>
                <a:cs typeface="Century Gothic"/>
              </a:rPr>
              <a:t>202</a:t>
            </a:r>
            <a:r>
              <a:rPr lang="ru-RU" sz="2100" b="1" dirty="0">
                <a:solidFill>
                  <a:srgbClr val="1679C4"/>
                </a:solidFill>
                <a:latin typeface="Century Gothic"/>
                <a:cs typeface="Century Gothic"/>
              </a:rPr>
              <a:t>5</a:t>
            </a:r>
            <a:r>
              <a:rPr sz="2100" b="1" spc="55" dirty="0">
                <a:solidFill>
                  <a:srgbClr val="1679C4"/>
                </a:solidFill>
                <a:latin typeface="Century Gothic"/>
                <a:cs typeface="Century Gothic"/>
              </a:rPr>
              <a:t> </a:t>
            </a:r>
            <a:r>
              <a:rPr sz="2100" b="1" spc="-25" dirty="0">
                <a:solidFill>
                  <a:srgbClr val="1679C4"/>
                </a:solidFill>
                <a:latin typeface="Century Gothic"/>
                <a:cs typeface="Century Gothic"/>
              </a:rPr>
              <a:t>год</a:t>
            </a:r>
            <a:endParaRPr sz="2100" dirty="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913366" y="1513077"/>
            <a:ext cx="116967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solidFill>
                  <a:srgbClr val="1679C4"/>
                </a:solidFill>
                <a:latin typeface="Century Gothic"/>
                <a:cs typeface="Century Gothic"/>
              </a:rPr>
              <a:t>202</a:t>
            </a:r>
            <a:r>
              <a:rPr lang="ru-RU" sz="2100" b="1" dirty="0">
                <a:solidFill>
                  <a:srgbClr val="1679C4"/>
                </a:solidFill>
                <a:latin typeface="Century Gothic"/>
                <a:cs typeface="Century Gothic"/>
              </a:rPr>
              <a:t>6</a:t>
            </a:r>
            <a:r>
              <a:rPr sz="2100" b="1" spc="55" dirty="0">
                <a:solidFill>
                  <a:srgbClr val="1679C4"/>
                </a:solidFill>
                <a:latin typeface="Century Gothic"/>
                <a:cs typeface="Century Gothic"/>
              </a:rPr>
              <a:t> </a:t>
            </a:r>
            <a:r>
              <a:rPr sz="2100" b="1" spc="-25" dirty="0">
                <a:solidFill>
                  <a:srgbClr val="1679C4"/>
                </a:solidFill>
                <a:latin typeface="Century Gothic"/>
                <a:cs typeface="Century Gothic"/>
              </a:rPr>
              <a:t>год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250053" y="3451733"/>
            <a:ext cx="2886710" cy="582930"/>
            <a:chOff x="5250053" y="3451733"/>
            <a:chExt cx="2886710" cy="582930"/>
          </a:xfrm>
        </p:grpSpPr>
        <p:sp>
          <p:nvSpPr>
            <p:cNvPr id="41" name="object 41"/>
            <p:cNvSpPr/>
            <p:nvPr/>
          </p:nvSpPr>
          <p:spPr>
            <a:xfrm>
              <a:off x="5253228" y="3454908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60" y="576071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E8F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53228" y="3454908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0" y="576071"/>
                  </a:moveTo>
                  <a:lnTo>
                    <a:pt x="2880360" y="576071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410200" y="3563492"/>
            <a:ext cx="2429636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spc="30" dirty="0">
                <a:solidFill>
                  <a:srgbClr val="1263A1"/>
                </a:solidFill>
                <a:latin typeface="Century Gothic"/>
                <a:cs typeface="Century Gothic"/>
              </a:rPr>
              <a:t>Дотации</a:t>
            </a:r>
            <a:r>
              <a:rPr sz="1850" spc="3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1263A1"/>
                </a:solidFill>
                <a:latin typeface="Century Gothic"/>
                <a:cs typeface="Century Gothic"/>
              </a:rPr>
              <a:t>–</a:t>
            </a:r>
            <a:r>
              <a:rPr sz="1850" spc="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10" dirty="0">
                <a:solidFill>
                  <a:srgbClr val="1263A1"/>
                </a:solidFill>
                <a:latin typeface="Century Gothic"/>
                <a:cs typeface="Century Gothic"/>
              </a:rPr>
              <a:t>76 673,0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9046336" y="3445636"/>
            <a:ext cx="2886710" cy="582930"/>
            <a:chOff x="9046336" y="3445636"/>
            <a:chExt cx="2886710" cy="582930"/>
          </a:xfrm>
        </p:grpSpPr>
        <p:sp>
          <p:nvSpPr>
            <p:cNvPr id="45" name="object 45"/>
            <p:cNvSpPr/>
            <p:nvPr/>
          </p:nvSpPr>
          <p:spPr>
            <a:xfrm>
              <a:off x="9049511" y="3448811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2880359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59" y="576071"/>
                  </a:lnTo>
                  <a:lnTo>
                    <a:pt x="2880359" y="0"/>
                  </a:lnTo>
                  <a:close/>
                </a:path>
              </a:pathLst>
            </a:custGeom>
            <a:solidFill>
              <a:srgbClr val="E8F3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049511" y="3448811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0" y="576071"/>
                  </a:moveTo>
                  <a:lnTo>
                    <a:pt x="2880359" y="576071"/>
                  </a:lnTo>
                  <a:lnTo>
                    <a:pt x="2880359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49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9144000" y="3557397"/>
            <a:ext cx="2492756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spc="30" dirty="0">
                <a:solidFill>
                  <a:srgbClr val="1263A1"/>
                </a:solidFill>
                <a:latin typeface="Century Gothic"/>
                <a:cs typeface="Century Gothic"/>
              </a:rPr>
              <a:t>Дотации</a:t>
            </a:r>
            <a:r>
              <a:rPr sz="1850" spc="30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1263A1"/>
                </a:solidFill>
                <a:latin typeface="Century Gothic"/>
                <a:cs typeface="Century Gothic"/>
              </a:rPr>
              <a:t>–</a:t>
            </a:r>
            <a:r>
              <a:rPr sz="1850" spc="35" dirty="0">
                <a:solidFill>
                  <a:srgbClr val="1263A1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10" dirty="0">
                <a:solidFill>
                  <a:srgbClr val="1263A1"/>
                </a:solidFill>
                <a:latin typeface="Century Gothic"/>
                <a:cs typeface="Century Gothic"/>
              </a:rPr>
              <a:t>76673,0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250053" y="4992496"/>
            <a:ext cx="2886710" cy="582930"/>
            <a:chOff x="5250053" y="4992496"/>
            <a:chExt cx="2886710" cy="582930"/>
          </a:xfrm>
        </p:grpSpPr>
        <p:sp>
          <p:nvSpPr>
            <p:cNvPr id="49" name="object 49"/>
            <p:cNvSpPr/>
            <p:nvPr/>
          </p:nvSpPr>
          <p:spPr>
            <a:xfrm>
              <a:off x="5253228" y="4995671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60" y="576071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188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53228" y="4995671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0" y="576071"/>
                  </a:moveTo>
                  <a:lnTo>
                    <a:pt x="2880360" y="576071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253227" y="5105146"/>
            <a:ext cx="2880357" cy="3020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spc="35" dirty="0">
                <a:solidFill>
                  <a:srgbClr val="FFFFFF"/>
                </a:solidFill>
                <a:latin typeface="Century Gothic"/>
                <a:cs typeface="Century Gothic"/>
              </a:rPr>
              <a:t>Субвенции</a:t>
            </a:r>
            <a:r>
              <a:rPr sz="185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85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850" spc="30" dirty="0">
                <a:solidFill>
                  <a:srgbClr val="FFFFFF"/>
                </a:solidFill>
                <a:latin typeface="Century Gothic"/>
                <a:cs typeface="Century Gothic"/>
              </a:rPr>
              <a:t>212888,6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250053" y="4221353"/>
            <a:ext cx="2886710" cy="582930"/>
            <a:chOff x="5250053" y="4221353"/>
            <a:chExt cx="2886710" cy="582930"/>
          </a:xfrm>
        </p:grpSpPr>
        <p:sp>
          <p:nvSpPr>
            <p:cNvPr id="53" name="object 53"/>
            <p:cNvSpPr/>
            <p:nvPr/>
          </p:nvSpPr>
          <p:spPr>
            <a:xfrm>
              <a:off x="5253228" y="4224528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2880360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2880360" y="576072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46A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53228" y="4224528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0" y="576072"/>
                  </a:moveTo>
                  <a:lnTo>
                    <a:pt x="2880360" y="576072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6350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334004" y="4334383"/>
            <a:ext cx="2554980" cy="3020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Субсидии</a:t>
            </a:r>
            <a:r>
              <a:rPr sz="185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8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850" spc="25" dirty="0">
                <a:solidFill>
                  <a:srgbClr val="FFFFFF"/>
                </a:solidFill>
                <a:latin typeface="Century Gothic"/>
                <a:cs typeface="Century Gothic"/>
              </a:rPr>
              <a:t>11682,8</a:t>
            </a:r>
            <a:endParaRPr sz="2100" dirty="0">
              <a:latin typeface="Century Gothic"/>
              <a:cs typeface="Century Gothic"/>
            </a:endParaRPr>
          </a:p>
        </p:txBody>
      </p:sp>
      <p:pic>
        <p:nvPicPr>
          <p:cNvPr id="56" name="object 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3228" y="5708903"/>
            <a:ext cx="2880360" cy="576071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4994873" y="5708903"/>
            <a:ext cx="3138715" cy="450763"/>
          </a:xfrm>
          <a:prstGeom prst="rect">
            <a:avLst/>
          </a:prstGeom>
          <a:ln w="6350">
            <a:solidFill>
              <a:srgbClr val="1571B7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681355">
              <a:lnSpc>
                <a:spcPct val="100000"/>
              </a:lnSpc>
              <a:spcBef>
                <a:spcPts val="994"/>
              </a:spcBef>
            </a:pPr>
            <a:r>
              <a:rPr lang="ru-RU" sz="1850" spc="5" dirty="0">
                <a:solidFill>
                  <a:srgbClr val="0D4B79"/>
                </a:solidFill>
                <a:latin typeface="Century Gothic"/>
                <a:cs typeface="Century Gothic"/>
              </a:rPr>
              <a:t>Иные МБТ</a:t>
            </a:r>
            <a:r>
              <a:rPr sz="185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0D4B79"/>
                </a:solidFill>
                <a:latin typeface="Century Gothic"/>
                <a:cs typeface="Century Gothic"/>
              </a:rPr>
              <a:t>–</a:t>
            </a:r>
            <a:r>
              <a:rPr sz="1850" spc="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4 400,0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9046336" y="4992496"/>
            <a:ext cx="2886710" cy="582930"/>
            <a:chOff x="9046336" y="4992496"/>
            <a:chExt cx="2886710" cy="582930"/>
          </a:xfrm>
        </p:grpSpPr>
        <p:sp>
          <p:nvSpPr>
            <p:cNvPr id="59" name="object 59"/>
            <p:cNvSpPr/>
            <p:nvPr/>
          </p:nvSpPr>
          <p:spPr>
            <a:xfrm>
              <a:off x="9049511" y="4995671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2880359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59" y="576071"/>
                  </a:lnTo>
                  <a:lnTo>
                    <a:pt x="2880359" y="0"/>
                  </a:lnTo>
                  <a:close/>
                </a:path>
              </a:pathLst>
            </a:custGeom>
            <a:solidFill>
              <a:srgbClr val="1679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9049511" y="4995671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0" y="576071"/>
                  </a:moveTo>
                  <a:lnTo>
                    <a:pt x="2880359" y="576071"/>
                  </a:lnTo>
                  <a:lnTo>
                    <a:pt x="2880359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49">
              <a:solidFill>
                <a:srgbClr val="1886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9049507" y="5105146"/>
            <a:ext cx="2876675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850" spc="35" dirty="0">
                <a:solidFill>
                  <a:srgbClr val="FFFFFF"/>
                </a:solidFill>
                <a:latin typeface="Century Gothic"/>
                <a:cs typeface="Century Gothic"/>
              </a:rPr>
              <a:t>Субвенции</a:t>
            </a:r>
            <a:r>
              <a:rPr sz="185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8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212 888,6</a:t>
            </a:r>
            <a:endParaRPr sz="2100" dirty="0">
              <a:latin typeface="Century Gothic"/>
              <a:cs typeface="Century Gothic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9046336" y="4193921"/>
            <a:ext cx="2886710" cy="582930"/>
            <a:chOff x="9046336" y="4193921"/>
            <a:chExt cx="2886710" cy="582930"/>
          </a:xfrm>
        </p:grpSpPr>
        <p:sp>
          <p:nvSpPr>
            <p:cNvPr id="63" name="object 63"/>
            <p:cNvSpPr/>
            <p:nvPr/>
          </p:nvSpPr>
          <p:spPr>
            <a:xfrm>
              <a:off x="9049511" y="4197096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2880359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2880359" y="576071"/>
                  </a:lnTo>
                  <a:lnTo>
                    <a:pt x="2880359" y="0"/>
                  </a:lnTo>
                  <a:close/>
                </a:path>
              </a:pathLst>
            </a:custGeom>
            <a:solidFill>
              <a:srgbClr val="46A4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9049511" y="4197096"/>
              <a:ext cx="2880360" cy="576580"/>
            </a:xfrm>
            <a:custGeom>
              <a:avLst/>
              <a:gdLst/>
              <a:ahLst/>
              <a:cxnLst/>
              <a:rect l="l" t="t" r="r" b="b"/>
              <a:pathLst>
                <a:path w="2880359" h="576579">
                  <a:moveTo>
                    <a:pt x="0" y="576071"/>
                  </a:moveTo>
                  <a:lnTo>
                    <a:pt x="2880359" y="576071"/>
                  </a:lnTo>
                  <a:lnTo>
                    <a:pt x="2880359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6349">
              <a:solidFill>
                <a:srgbClr val="1571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9144000" y="4306011"/>
            <a:ext cx="2532125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Субсидии</a:t>
            </a:r>
            <a:r>
              <a:rPr sz="185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8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11 682,8</a:t>
            </a:r>
            <a:endParaRPr sz="2100" dirty="0">
              <a:latin typeface="Century Gothic"/>
              <a:cs typeface="Century Gothic"/>
            </a:endParaRPr>
          </a:p>
        </p:txBody>
      </p:sp>
      <p:pic>
        <p:nvPicPr>
          <p:cNvPr id="66" name="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49511" y="5708903"/>
            <a:ext cx="2880359" cy="576071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8915403" y="5708903"/>
            <a:ext cx="3014468" cy="450763"/>
          </a:xfrm>
          <a:prstGeom prst="rect">
            <a:avLst/>
          </a:prstGeom>
          <a:ln w="6350">
            <a:solidFill>
              <a:srgbClr val="1571B7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681990">
              <a:lnSpc>
                <a:spcPct val="100000"/>
              </a:lnSpc>
              <a:spcBef>
                <a:spcPts val="994"/>
              </a:spcBef>
            </a:pPr>
            <a:r>
              <a:rPr lang="ru-RU" sz="1850" spc="5" dirty="0">
                <a:solidFill>
                  <a:srgbClr val="0D4B79"/>
                </a:solidFill>
                <a:latin typeface="Century Gothic"/>
                <a:cs typeface="Century Gothic"/>
              </a:rPr>
              <a:t>Иные МБТ</a:t>
            </a:r>
            <a:r>
              <a:rPr sz="185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1850" dirty="0">
                <a:solidFill>
                  <a:srgbClr val="0D4B79"/>
                </a:solidFill>
                <a:latin typeface="Century Gothic"/>
                <a:cs typeface="Century Gothic"/>
              </a:rPr>
              <a:t>–</a:t>
            </a:r>
            <a:r>
              <a:rPr lang="ru-RU" sz="1850" spc="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210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4 400,0</a:t>
            </a:r>
            <a:endParaRPr sz="2100" dirty="0">
              <a:latin typeface="Century Gothic"/>
              <a:cs typeface="Century Gothic"/>
            </a:endParaRPr>
          </a:p>
        </p:txBody>
      </p:sp>
      <p:pic>
        <p:nvPicPr>
          <p:cNvPr id="68" name="object 6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26189" y="6611201"/>
            <a:ext cx="167766" cy="13129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6617773-F6B3-E733-D732-50A160EA60FB}"/>
              </a:ext>
            </a:extLst>
          </p:cNvPr>
          <p:cNvSpPr txBox="1"/>
          <p:nvPr/>
        </p:nvSpPr>
        <p:spPr>
          <a:xfrm>
            <a:off x="2009013" y="2130790"/>
            <a:ext cx="1496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277573,4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C87317A-16F8-EBD5-0110-6394DEFFCFE5}"/>
              </a:ext>
            </a:extLst>
          </p:cNvPr>
          <p:cNvSpPr txBox="1"/>
          <p:nvPr/>
        </p:nvSpPr>
        <p:spPr>
          <a:xfrm>
            <a:off x="10134601" y="3244332"/>
            <a:ext cx="609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A1133C8-9334-72E0-F534-3F319787C280}"/>
              </a:ext>
            </a:extLst>
          </p:cNvPr>
          <p:cNvSpPr txBox="1"/>
          <p:nvPr/>
        </p:nvSpPr>
        <p:spPr>
          <a:xfrm>
            <a:off x="9829799" y="2176983"/>
            <a:ext cx="1598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305644,4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AF91E85-726F-3BAB-FE15-845E02D79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39" y="-7233"/>
            <a:ext cx="1343183" cy="9817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090455"/>
            <a:ext cx="12192000" cy="1768052"/>
          </a:xfrm>
          <a:custGeom>
            <a:avLst/>
            <a:gdLst/>
            <a:ahLst/>
            <a:cxnLst/>
            <a:rect l="l" t="t" r="r" b="b"/>
            <a:pathLst>
              <a:path w="12192000" h="1155700">
                <a:moveTo>
                  <a:pt x="12192000" y="0"/>
                </a:moveTo>
                <a:lnTo>
                  <a:pt x="0" y="0"/>
                </a:lnTo>
                <a:lnTo>
                  <a:pt x="0" y="1155190"/>
                </a:lnTo>
                <a:lnTo>
                  <a:pt x="12192000" y="115519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36E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06195" y="1432052"/>
            <a:ext cx="4597400" cy="202374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83820" marR="5080" indent="-71755">
              <a:lnSpc>
                <a:spcPts val="7450"/>
              </a:lnSpc>
              <a:spcBef>
                <a:spcPts val="1030"/>
              </a:spcBef>
            </a:pPr>
            <a:r>
              <a:rPr sz="6900" spc="-10" dirty="0"/>
              <a:t>РАСХОДЫ БЮДЖЕТА</a:t>
            </a:r>
            <a:endParaRPr sz="690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11B34B-9CB8-C861-9E2F-4E500DC67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60" y="838200"/>
            <a:ext cx="4822094" cy="35243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EAACCE-0A2F-55A6-6967-71B9F073B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89948"/>
            <a:ext cx="2357402" cy="17680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7AEED1-38AD-B218-9660-321CB0FAB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18643"/>
            <a:ext cx="2554037" cy="17016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68EE745-4941-4193-93D4-4D9571355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128630"/>
            <a:ext cx="2242203" cy="16816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79126E-7BBD-76FA-9C70-842DA671CE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128630"/>
            <a:ext cx="2376365" cy="15853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96217" y="6611201"/>
            <a:ext cx="164718" cy="1345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6819" y="383794"/>
            <a:ext cx="931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</a:t>
            </a:r>
            <a:r>
              <a:rPr spc="-30" dirty="0"/>
              <a:t> </a:t>
            </a:r>
            <a:r>
              <a:rPr dirty="0"/>
              <a:t>подходы</a:t>
            </a:r>
            <a:r>
              <a:rPr spc="-15" dirty="0"/>
              <a:t> </a:t>
            </a:r>
            <a:r>
              <a:rPr dirty="0"/>
              <a:t>по</a:t>
            </a:r>
            <a:r>
              <a:rPr spc="-20" dirty="0"/>
              <a:t> </a:t>
            </a:r>
            <a:r>
              <a:rPr dirty="0"/>
              <a:t>формированию</a:t>
            </a:r>
            <a:r>
              <a:rPr spc="-20" dirty="0"/>
              <a:t> </a:t>
            </a:r>
            <a:r>
              <a:rPr dirty="0"/>
              <a:t>расходов</a:t>
            </a:r>
            <a:r>
              <a:rPr spc="-5" dirty="0"/>
              <a:t> </a:t>
            </a:r>
            <a:r>
              <a:rPr spc="-10" dirty="0"/>
              <a:t>бюджета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1323" y="1188719"/>
            <a:ext cx="9436735" cy="384175"/>
          </a:xfrm>
          <a:prstGeom prst="rect">
            <a:avLst/>
          </a:prstGeom>
          <a:solidFill>
            <a:srgbClr val="E3F1FB"/>
          </a:solidFill>
          <a:ln w="12700">
            <a:solidFill>
              <a:srgbClr val="A9D4F5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20"/>
              </a:spcBef>
            </a:pPr>
            <a:r>
              <a:rPr sz="1450" dirty="0">
                <a:latin typeface="Century Gothic"/>
                <a:cs typeface="Century Gothic"/>
              </a:rPr>
              <a:t>Программный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принцип</a:t>
            </a:r>
            <a:r>
              <a:rPr sz="1450" spc="-3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формирования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spc="-10" dirty="0">
                <a:latin typeface="Century Gothic"/>
                <a:cs typeface="Century Gothic"/>
              </a:rPr>
              <a:t>бюджета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7799" y="2057400"/>
            <a:ext cx="9436736" cy="442814"/>
          </a:xfrm>
          <a:prstGeom prst="rect">
            <a:avLst/>
          </a:prstGeom>
          <a:solidFill>
            <a:srgbClr val="D5EAF9"/>
          </a:solidFill>
          <a:ln w="12700">
            <a:solidFill>
              <a:srgbClr val="A9D4F5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92075" marR="937260">
              <a:lnSpc>
                <a:spcPct val="100699"/>
              </a:lnSpc>
              <a:spcBef>
                <a:spcPts val="55"/>
              </a:spcBef>
            </a:pPr>
            <a:r>
              <a:rPr sz="1450" dirty="0">
                <a:latin typeface="Century Gothic"/>
                <a:cs typeface="Century Gothic"/>
              </a:rPr>
              <a:t>Заработная</a:t>
            </a:r>
            <a:r>
              <a:rPr sz="1450" spc="-2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плата</a:t>
            </a:r>
            <a:r>
              <a:rPr sz="1450" spc="-4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работников муниципальных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учреждений,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а</a:t>
            </a:r>
            <a:r>
              <a:rPr sz="1450" spc="-3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также</a:t>
            </a:r>
            <a:r>
              <a:rPr sz="1450" spc="-2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работников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spc="-10" dirty="0">
                <a:latin typeface="Century Gothic"/>
                <a:cs typeface="Century Gothic"/>
              </a:rPr>
              <a:t>органов </a:t>
            </a:r>
            <a:r>
              <a:rPr sz="1450" dirty="0">
                <a:latin typeface="Century Gothic"/>
                <a:cs typeface="Century Gothic"/>
              </a:rPr>
              <a:t>местного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самоуправления</a:t>
            </a:r>
            <a:r>
              <a:rPr sz="1450" spc="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предусмотрена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на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12</a:t>
            </a:r>
            <a:r>
              <a:rPr sz="1450" spc="-10" dirty="0">
                <a:latin typeface="Century Gothic"/>
                <a:cs typeface="Century Gothic"/>
              </a:rPr>
              <a:t> месяцев</a:t>
            </a:r>
            <a:endParaRPr sz="145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5895" y="2977895"/>
            <a:ext cx="9438640" cy="466153"/>
          </a:xfrm>
          <a:prstGeom prst="rect">
            <a:avLst/>
          </a:prstGeom>
          <a:solidFill>
            <a:srgbClr val="D5EAF9"/>
          </a:solidFill>
          <a:ln w="12700">
            <a:solidFill>
              <a:srgbClr val="A9D4F5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5"/>
              </a:spcBef>
            </a:pPr>
            <a:r>
              <a:rPr sz="1450" dirty="0">
                <a:latin typeface="Century Gothic"/>
                <a:cs typeface="Century Gothic"/>
              </a:rPr>
              <a:t>Расходы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на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оплату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коммунальных</a:t>
            </a:r>
            <a:r>
              <a:rPr sz="1450" spc="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услуг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с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учетом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учетом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 err="1">
                <a:latin typeface="Century Gothic"/>
                <a:cs typeface="Century Gothic"/>
              </a:rPr>
              <a:t>роста</a:t>
            </a:r>
            <a:r>
              <a:rPr sz="1450" spc="10" dirty="0">
                <a:latin typeface="Century Gothic"/>
                <a:cs typeface="Century Gothic"/>
              </a:rPr>
              <a:t> </a:t>
            </a:r>
            <a:r>
              <a:rPr sz="1450" spc="-10" dirty="0" err="1">
                <a:latin typeface="Century Gothic"/>
                <a:cs typeface="Century Gothic"/>
              </a:rPr>
              <a:t>тарифов</a:t>
            </a:r>
            <a:endParaRPr lang="ru-RU" sz="1450" spc="-10" dirty="0">
              <a:latin typeface="Century Gothic"/>
              <a:cs typeface="Century Gothic"/>
            </a:endParaRPr>
          </a:p>
          <a:p>
            <a:pPr marL="92075">
              <a:lnSpc>
                <a:spcPct val="100000"/>
              </a:lnSpc>
              <a:spcBef>
                <a:spcPts val="55"/>
              </a:spcBef>
            </a:pPr>
            <a:endParaRPr sz="145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4372" y="4434840"/>
            <a:ext cx="9436735" cy="1169035"/>
          </a:xfrm>
          <a:prstGeom prst="rect">
            <a:avLst/>
          </a:prstGeom>
          <a:solidFill>
            <a:srgbClr val="D5EAF9"/>
          </a:solidFill>
          <a:ln w="12700">
            <a:solidFill>
              <a:srgbClr val="A9D4F5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95"/>
              </a:spcBef>
            </a:pPr>
            <a:r>
              <a:rPr sz="1450" dirty="0">
                <a:latin typeface="Century Gothic"/>
                <a:cs typeface="Century Gothic"/>
              </a:rPr>
              <a:t>В</a:t>
            </a:r>
            <a:r>
              <a:rPr sz="1450" spc="-3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плановом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dirty="0" err="1">
                <a:latin typeface="Century Gothic"/>
                <a:cs typeface="Century Gothic"/>
              </a:rPr>
              <a:t>периоде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202</a:t>
            </a:r>
            <a:r>
              <a:rPr lang="ru-RU" sz="1450" dirty="0">
                <a:latin typeface="Century Gothic"/>
                <a:cs typeface="Century Gothic"/>
              </a:rPr>
              <a:t>4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и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202</a:t>
            </a:r>
            <a:r>
              <a:rPr lang="ru-RU" sz="1450" dirty="0">
                <a:latin typeface="Century Gothic"/>
                <a:cs typeface="Century Gothic"/>
              </a:rPr>
              <a:t>5</a:t>
            </a:r>
            <a:r>
              <a:rPr sz="1450" spc="-3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годов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предусмотрены</a:t>
            </a:r>
            <a:r>
              <a:rPr sz="1450" spc="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условно</a:t>
            </a:r>
            <a:r>
              <a:rPr sz="1450" spc="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утверждаемые расходы </a:t>
            </a:r>
            <a:r>
              <a:rPr sz="1450" spc="-50" dirty="0">
                <a:latin typeface="Century Gothic"/>
                <a:cs typeface="Century Gothic"/>
              </a:rPr>
              <a:t>в</a:t>
            </a:r>
            <a:endParaRPr sz="1450" dirty="0">
              <a:latin typeface="Century Gothic"/>
              <a:cs typeface="Century Gothic"/>
            </a:endParaRPr>
          </a:p>
          <a:p>
            <a:pPr marL="90805" marR="317500">
              <a:lnSpc>
                <a:spcPts val="1760"/>
              </a:lnSpc>
              <a:spcBef>
                <a:spcPts val="55"/>
              </a:spcBef>
            </a:pPr>
            <a:r>
              <a:rPr sz="1450" dirty="0">
                <a:latin typeface="Century Gothic"/>
                <a:cs typeface="Century Gothic"/>
              </a:rPr>
              <a:t>соответствии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со ст.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184.1</a:t>
            </a:r>
            <a:r>
              <a:rPr sz="1450" spc="-3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Бюджетного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кодекса</a:t>
            </a:r>
            <a:r>
              <a:rPr sz="1450" spc="1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РФ</a:t>
            </a:r>
            <a:r>
              <a:rPr sz="1450" spc="-2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(</a:t>
            </a:r>
            <a:r>
              <a:rPr sz="1450" dirty="0" err="1">
                <a:latin typeface="Century Gothic"/>
                <a:cs typeface="Century Gothic"/>
              </a:rPr>
              <a:t>на</a:t>
            </a:r>
            <a:r>
              <a:rPr sz="1450" spc="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202</a:t>
            </a:r>
            <a:r>
              <a:rPr lang="ru-RU" sz="1450" dirty="0">
                <a:latin typeface="Century Gothic"/>
                <a:cs typeface="Century Gothic"/>
              </a:rPr>
              <a:t>4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год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в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объеме не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менее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2,5 </a:t>
            </a:r>
            <a:r>
              <a:rPr sz="1450" spc="-10" dirty="0">
                <a:latin typeface="Century Gothic"/>
                <a:cs typeface="Century Gothic"/>
              </a:rPr>
              <a:t>процента </a:t>
            </a:r>
            <a:r>
              <a:rPr sz="1450" dirty="0">
                <a:latin typeface="Century Gothic"/>
                <a:cs typeface="Century Gothic"/>
              </a:rPr>
              <a:t>общего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объема расходов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бюджета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(без</a:t>
            </a:r>
            <a:r>
              <a:rPr sz="1450" spc="2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учета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расходов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бюджета,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предусмотренных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за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spc="-20" dirty="0">
                <a:latin typeface="Century Gothic"/>
                <a:cs typeface="Century Gothic"/>
              </a:rPr>
              <a:t>счет </a:t>
            </a:r>
            <a:r>
              <a:rPr sz="1450" dirty="0">
                <a:latin typeface="Century Gothic"/>
                <a:cs typeface="Century Gothic"/>
              </a:rPr>
              <a:t>межбюджетных</a:t>
            </a:r>
            <a:r>
              <a:rPr sz="1450" spc="3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трансфертов</a:t>
            </a:r>
            <a:r>
              <a:rPr sz="1450" spc="5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из</a:t>
            </a:r>
            <a:r>
              <a:rPr sz="1450" spc="4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других</a:t>
            </a:r>
            <a:r>
              <a:rPr sz="1450" spc="4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бюджетов</a:t>
            </a:r>
            <a:r>
              <a:rPr sz="1450" spc="4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бюджетной</a:t>
            </a:r>
            <a:r>
              <a:rPr sz="1450" spc="5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системы</a:t>
            </a:r>
            <a:r>
              <a:rPr sz="1450" spc="5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РФ,</a:t>
            </a:r>
            <a:r>
              <a:rPr sz="1450" spc="3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имеющих</a:t>
            </a:r>
            <a:r>
              <a:rPr sz="1450" spc="35" dirty="0">
                <a:latin typeface="Century Gothic"/>
                <a:cs typeface="Century Gothic"/>
              </a:rPr>
              <a:t> </a:t>
            </a:r>
            <a:r>
              <a:rPr sz="1450" spc="-10" dirty="0">
                <a:latin typeface="Century Gothic"/>
                <a:cs typeface="Century Gothic"/>
              </a:rPr>
              <a:t>целевое</a:t>
            </a:r>
            <a:endParaRPr sz="1450" dirty="0">
              <a:latin typeface="Century Gothic"/>
              <a:cs typeface="Century Gothic"/>
            </a:endParaRPr>
          </a:p>
          <a:p>
            <a:pPr marL="90805">
              <a:lnSpc>
                <a:spcPts val="1700"/>
              </a:lnSpc>
            </a:pPr>
            <a:r>
              <a:rPr sz="1450" dirty="0">
                <a:latin typeface="Century Gothic"/>
                <a:cs typeface="Century Gothic"/>
              </a:rPr>
              <a:t>назначение),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 err="1">
                <a:latin typeface="Century Gothic"/>
                <a:cs typeface="Century Gothic"/>
              </a:rPr>
              <a:t>на</a:t>
            </a:r>
            <a:r>
              <a:rPr sz="1450" spc="-2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202</a:t>
            </a:r>
            <a:r>
              <a:rPr lang="ru-RU" sz="1450" dirty="0">
                <a:latin typeface="Century Gothic"/>
                <a:cs typeface="Century Gothic"/>
              </a:rPr>
              <a:t>5</a:t>
            </a:r>
            <a:r>
              <a:rPr sz="1450" spc="-3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год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в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объеме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не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менее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5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spc="-10" dirty="0">
                <a:latin typeface="Century Gothic"/>
                <a:cs typeface="Century Gothic"/>
              </a:rPr>
              <a:t>процентов)</a:t>
            </a:r>
            <a:endParaRPr sz="1450" dirty="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409" y="4553552"/>
            <a:ext cx="1036319" cy="9450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1183" y="3571037"/>
            <a:ext cx="972312" cy="7144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4419" y="2392679"/>
            <a:ext cx="1098804" cy="96012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217799" y="3627360"/>
            <a:ext cx="9439784" cy="501162"/>
          </a:xfrm>
          <a:prstGeom prst="rect">
            <a:avLst/>
          </a:prstGeom>
          <a:solidFill>
            <a:srgbClr val="D5EAF9"/>
          </a:solidFill>
          <a:ln w="12700">
            <a:solidFill>
              <a:srgbClr val="A9D4F5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90805" marR="161290">
              <a:lnSpc>
                <a:spcPct val="101099"/>
              </a:lnSpc>
              <a:spcBef>
                <a:spcPts val="509"/>
              </a:spcBef>
            </a:pPr>
            <a:r>
              <a:rPr sz="1450" dirty="0">
                <a:latin typeface="Century Gothic"/>
                <a:cs typeface="Century Gothic"/>
              </a:rPr>
              <a:t>Материальные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затраты</a:t>
            </a:r>
            <a:r>
              <a:rPr sz="1450" spc="-1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в</a:t>
            </a:r>
            <a:r>
              <a:rPr sz="1450" spc="-3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составе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финансового</a:t>
            </a:r>
            <a:r>
              <a:rPr sz="1450" spc="-1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обеспечения</a:t>
            </a:r>
            <a:r>
              <a:rPr sz="1450" spc="-3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деятельности</a:t>
            </a:r>
            <a:r>
              <a:rPr sz="1450" spc="-25" dirty="0">
                <a:latin typeface="Century Gothic"/>
                <a:cs typeface="Century Gothic"/>
              </a:rPr>
              <a:t> </a:t>
            </a:r>
            <a:r>
              <a:rPr sz="1450" spc="-10" dirty="0">
                <a:latin typeface="Century Gothic"/>
                <a:cs typeface="Century Gothic"/>
              </a:rPr>
              <a:t>муниципальных </a:t>
            </a:r>
            <a:r>
              <a:rPr sz="1450" dirty="0" err="1">
                <a:latin typeface="Century Gothic"/>
                <a:cs typeface="Century Gothic"/>
              </a:rPr>
              <a:t>учреждений</a:t>
            </a:r>
            <a:r>
              <a:rPr sz="1450" spc="-25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предусмотрены на</a:t>
            </a:r>
            <a:r>
              <a:rPr sz="1450" spc="-20" dirty="0">
                <a:latin typeface="Century Gothic"/>
                <a:cs typeface="Century Gothic"/>
              </a:rPr>
              <a:t> </a:t>
            </a:r>
            <a:r>
              <a:rPr sz="1450" dirty="0">
                <a:latin typeface="Century Gothic"/>
                <a:cs typeface="Century Gothic"/>
              </a:rPr>
              <a:t>уровне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 err="1">
                <a:latin typeface="Century Gothic"/>
                <a:cs typeface="Century Gothic"/>
              </a:rPr>
              <a:t>первоначального</a:t>
            </a:r>
            <a:r>
              <a:rPr sz="1450" spc="-5" dirty="0">
                <a:latin typeface="Century Gothic"/>
                <a:cs typeface="Century Gothic"/>
              </a:rPr>
              <a:t> </a:t>
            </a:r>
            <a:r>
              <a:rPr sz="1450" dirty="0" err="1">
                <a:latin typeface="Century Gothic"/>
                <a:cs typeface="Century Gothic"/>
              </a:rPr>
              <a:t>плана</a:t>
            </a:r>
            <a:endParaRPr sz="1450" dirty="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11175"/>
            <a:ext cx="792480" cy="6858000"/>
            <a:chOff x="0" y="0"/>
            <a:chExt cx="792480" cy="6858000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188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3000" y="1252727"/>
            <a:ext cx="1068324" cy="10561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996BB6-0948-6CFB-DEEF-BA82C1843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90862"/>
              </p:ext>
            </p:extLst>
          </p:nvPr>
        </p:nvGraphicFramePr>
        <p:xfrm>
          <a:off x="838200" y="667929"/>
          <a:ext cx="11058016" cy="6433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3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entury Gothic"/>
                          <a:cs typeface="Century Gothic"/>
                        </a:rPr>
                        <a:t>Раздел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720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Наименование</a:t>
                      </a:r>
                      <a:r>
                        <a:rPr sz="14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расхода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 marR="278130" indent="127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r>
                        <a:rPr lang="ru-RU" sz="13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300" spc="-10" dirty="0">
                          <a:latin typeface="Century Gothic"/>
                          <a:cs typeface="Century Gothic"/>
                        </a:rPr>
                        <a:t>у</a:t>
                      </a:r>
                      <a:r>
                        <a:rPr sz="1300" spc="-10" dirty="0" err="1">
                          <a:latin typeface="Century Gothic"/>
                          <a:cs typeface="Century Gothic"/>
                        </a:rPr>
                        <a:t>точненный</a:t>
                      </a:r>
                      <a:r>
                        <a:rPr lang="ru-RU" sz="13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300" spc="-20" dirty="0">
                          <a:latin typeface="Century Gothic"/>
                          <a:cs typeface="Century Gothic"/>
                        </a:rPr>
                        <a:t>план</a:t>
                      </a:r>
                      <a:endParaRPr lang="ru-RU"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193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4892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169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500" spc="-25" dirty="0">
                          <a:latin typeface="Century Gothic"/>
                          <a:cs typeface="Century Gothic"/>
                        </a:rPr>
                        <a:t>01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500" dirty="0">
                          <a:latin typeface="Century Gothic"/>
                          <a:cs typeface="Century Gothic"/>
                        </a:rPr>
                        <a:t>Общегосударственные</a:t>
                      </a:r>
                      <a:r>
                        <a:rPr sz="15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spc="-10" dirty="0">
                          <a:latin typeface="Century Gothic"/>
                          <a:cs typeface="Century Gothic"/>
                        </a:rPr>
                        <a:t>вопросы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69 238,8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61 332,2</a:t>
                      </a:r>
                    </a:p>
                  </a:txBody>
                  <a:tcPr marL="0" marR="0" marT="4953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60 923,2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61 547,2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2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02</a:t>
                      </a:r>
                    </a:p>
                  </a:txBody>
                  <a:tcPr marL="0" marR="0" marT="173990" marB="0"/>
                </a:tc>
                <a:tc>
                  <a:txBody>
                    <a:bodyPr/>
                    <a:lstStyle/>
                    <a:p>
                      <a:pPr marL="136525" marR="23812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Национальная оборона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1 368,9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399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1 306,0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399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1 384,2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399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1 384,2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39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519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lang="ru-RU" sz="1500" spc="-25" dirty="0">
                          <a:latin typeface="Century Gothic"/>
                          <a:cs typeface="Century Gothic"/>
                        </a:rPr>
                        <a:t>03</a:t>
                      </a:r>
                      <a:endParaRPr lang="ru-RU"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3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23812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00" dirty="0" err="1">
                          <a:latin typeface="Century Gothic"/>
                          <a:cs typeface="Century Gothic"/>
                        </a:rPr>
                        <a:t>Национальная</a:t>
                      </a:r>
                      <a:r>
                        <a:rPr sz="15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dirty="0">
                          <a:latin typeface="Century Gothic"/>
                          <a:cs typeface="Century Gothic"/>
                        </a:rPr>
                        <a:t>безопасность</a:t>
                      </a:r>
                      <a:r>
                        <a:rPr sz="15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spc="-50" dirty="0"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500" dirty="0">
                          <a:latin typeface="Century Gothic"/>
                          <a:cs typeface="Century Gothic"/>
                        </a:rPr>
                        <a:t>правоохранительная</a:t>
                      </a:r>
                      <a:r>
                        <a:rPr sz="15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spc="-10" dirty="0">
                          <a:latin typeface="Century Gothic"/>
                          <a:cs typeface="Century Gothic"/>
                        </a:rPr>
                        <a:t>деятельность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96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9,3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75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spc="-25" dirty="0">
                          <a:latin typeface="Century Gothic"/>
                          <a:cs typeface="Century Gothic"/>
                        </a:rPr>
                        <a:t>04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dirty="0">
                          <a:latin typeface="Century Gothic"/>
                          <a:cs typeface="Century Gothic"/>
                        </a:rPr>
                        <a:t>Национальная</a:t>
                      </a:r>
                      <a:r>
                        <a:rPr sz="15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spc="-10" dirty="0">
                          <a:latin typeface="Century Gothic"/>
                          <a:cs typeface="Century Gothic"/>
                        </a:rPr>
                        <a:t>экономика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4 325,1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1765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1 244,2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176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1052,1</a:t>
                      </a:r>
                    </a:p>
                  </a:txBody>
                  <a:tcPr marL="0" marR="0" marT="151765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1 052,1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17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17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500" spc="-25" dirty="0">
                          <a:latin typeface="Century Gothic"/>
                          <a:cs typeface="Century Gothic"/>
                        </a:rPr>
                        <a:t>05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T="15176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10801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500" spc="-10" dirty="0">
                          <a:latin typeface="Century Gothic"/>
                          <a:cs typeface="Century Gothic"/>
                        </a:rPr>
                        <a:t>Жилищно-коммунальное хозяйство</a:t>
                      </a:r>
                      <a:endParaRPr sz="1500">
                        <a:latin typeface="Century Gothic"/>
                        <a:cs typeface="Century Gothic"/>
                      </a:endParaRPr>
                    </a:p>
                  </a:txBody>
                  <a:tcPr marL="0" marR="0" marT="3746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20 492,2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119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spc="-25" dirty="0">
                          <a:latin typeface="Century Gothic"/>
                          <a:cs typeface="Century Gothic"/>
                        </a:rPr>
                        <a:t>07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spc="-10" dirty="0">
                          <a:latin typeface="Century Gothic"/>
                          <a:cs typeface="Century Gothic"/>
                        </a:rPr>
                        <a:t>Образование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295 545,7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216 380,4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243 658,9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244 554,4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729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spc="-25" dirty="0">
                          <a:latin typeface="Century Gothic"/>
                          <a:cs typeface="Century Gothic"/>
                        </a:rPr>
                        <a:t>08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dirty="0">
                          <a:latin typeface="Century Gothic"/>
                          <a:cs typeface="Century Gothic"/>
                        </a:rPr>
                        <a:t>Культура,</a:t>
                      </a:r>
                      <a:r>
                        <a:rPr sz="15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spc="-10" dirty="0">
                          <a:latin typeface="Century Gothic"/>
                          <a:cs typeface="Century Gothic"/>
                        </a:rPr>
                        <a:t>кинематография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34 962,0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20 931,0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22 436,7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23 914,7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729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spc="-25" dirty="0">
                          <a:latin typeface="Century Gothic"/>
                          <a:cs typeface="Century Gothic"/>
                        </a:rPr>
                        <a:t>10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dirty="0">
                          <a:latin typeface="Century Gothic"/>
                          <a:cs typeface="Century Gothic"/>
                        </a:rPr>
                        <a:t>Социальная</a:t>
                      </a:r>
                      <a:r>
                        <a:rPr sz="15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spc="-10" dirty="0">
                          <a:latin typeface="Century Gothic"/>
                          <a:cs typeface="Century Gothic"/>
                        </a:rPr>
                        <a:t>политика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8 268,3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9 526,1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10 056,4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10 056,4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729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spc="-25" dirty="0">
                          <a:latin typeface="Century Gothic"/>
                          <a:cs typeface="Century Gothic"/>
                        </a:rPr>
                        <a:t>11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dirty="0">
                          <a:latin typeface="Century Gothic"/>
                          <a:cs typeface="Century Gothic"/>
                        </a:rPr>
                        <a:t>Физическая</a:t>
                      </a:r>
                      <a:r>
                        <a:rPr sz="15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dirty="0">
                          <a:latin typeface="Century Gothic"/>
                          <a:cs typeface="Century Gothic"/>
                        </a:rPr>
                        <a:t>культура</a:t>
                      </a:r>
                      <a:r>
                        <a:rPr sz="15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5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spc="-10" dirty="0">
                          <a:latin typeface="Century Gothic"/>
                          <a:cs typeface="Century Gothic"/>
                        </a:rPr>
                        <a:t>спорт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10 372,3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9117,8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10628,0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10628,0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21097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12</a:t>
                      </a: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ru-RU" sz="1500" dirty="0">
                        <a:latin typeface="Century Gothic"/>
                        <a:cs typeface="Century Gothic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13 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Средства массовой информации</a:t>
                      </a:r>
                    </a:p>
                    <a:p>
                      <a:pPr marL="136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ru-RU" sz="1500" dirty="0">
                        <a:latin typeface="Century Gothic"/>
                        <a:cs typeface="Century Gothic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Обслуживание государственного (муниципального) долга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2 133,8</a:t>
                      </a:r>
                    </a:p>
                    <a:p>
                      <a:pPr marR="29209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471,7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4625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1 046,8</a:t>
                      </a:r>
                    </a:p>
                    <a:p>
                      <a:pPr marL="35560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462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2153,0</a:t>
                      </a: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0,0</a:t>
                      </a:r>
                    </a:p>
                  </a:txBody>
                  <a:tcPr marL="0" marR="0" marT="174625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2 153,0</a:t>
                      </a:r>
                    </a:p>
                    <a:p>
                      <a:pPr marR="10795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46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672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14</a:t>
                      </a:r>
                    </a:p>
                  </a:txBody>
                  <a:tcPr marL="0" marR="0" marT="17462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28765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032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36 375,2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11 511,0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4318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11 511,0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11 511,0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16325"/>
                  </a:ext>
                </a:extLst>
              </a:tr>
              <a:tr h="605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chemeClr val="bg2">
                        <a:lumMod val="25000"/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5029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ИТОГО</a:t>
                      </a:r>
                      <a:endParaRPr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chemeClr val="bg2">
                        <a:lumMod val="25000"/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8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483 563,3</a:t>
                      </a:r>
                      <a:endParaRPr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chemeClr val="bg2">
                        <a:lumMod val="25000"/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8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332 395,5</a:t>
                      </a:r>
                      <a:endParaRPr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chemeClr val="bg2">
                        <a:lumMod val="25000"/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8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363 803,5</a:t>
                      </a:r>
                      <a:endParaRPr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chemeClr val="bg2">
                        <a:lumMod val="25000"/>
                        <a:alpha val="1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800" b="1" spc="-1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/>
                          <a:cs typeface="Century Gothic"/>
                        </a:rPr>
                        <a:t>366 801,0</a:t>
                      </a:r>
                    </a:p>
                    <a:p>
                      <a:pPr marR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chemeClr val="bg2">
                        <a:lumMod val="25000"/>
                        <a:alpha val="1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8860" y="312242"/>
            <a:ext cx="66192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Структура</a:t>
            </a:r>
            <a:r>
              <a:rPr spc="15" dirty="0"/>
              <a:t> </a:t>
            </a:r>
            <a:r>
              <a:rPr dirty="0"/>
              <a:t>расходов</a:t>
            </a:r>
            <a:r>
              <a:rPr spc="15" dirty="0"/>
              <a:t> </a:t>
            </a:r>
            <a:r>
              <a:rPr dirty="0"/>
              <a:t>бюджета</a:t>
            </a:r>
            <a:r>
              <a:rPr spc="-5" dirty="0"/>
              <a:t> </a:t>
            </a:r>
            <a:r>
              <a:rPr dirty="0"/>
              <a:t>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5" dirty="0"/>
              <a:t> </a:t>
            </a:r>
            <a:r>
              <a:rPr spc="-10" dirty="0"/>
              <a:t>руб.)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96217" y="6614426"/>
            <a:ext cx="167766" cy="1312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AAA18C-D746-D09E-8CE0-F2829750B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20" y="-12297"/>
            <a:ext cx="1309100" cy="9567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96C62-EF7C-C2E6-0C35-5567EC73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01" y="153669"/>
            <a:ext cx="10884497" cy="738664"/>
          </a:xfrm>
        </p:spPr>
        <p:txBody>
          <a:bodyPr/>
          <a:lstStyle/>
          <a:p>
            <a:pPr algn="ctr"/>
            <a:r>
              <a:rPr lang="ru-RU" sz="2400" dirty="0"/>
              <a:t>Структура</a:t>
            </a:r>
            <a:r>
              <a:rPr lang="ru-RU" sz="2400" spc="-80" dirty="0"/>
              <a:t> </a:t>
            </a:r>
            <a:r>
              <a:rPr lang="ru-RU" sz="2400" dirty="0"/>
              <a:t>расходов</a:t>
            </a:r>
            <a:r>
              <a:rPr lang="ru-RU" sz="2400" spc="-70" dirty="0"/>
              <a:t> </a:t>
            </a:r>
            <a:r>
              <a:rPr lang="ru-RU" sz="2400" dirty="0"/>
              <a:t>бюджета</a:t>
            </a:r>
            <a:r>
              <a:rPr lang="ru-RU" sz="2400" spc="-65" dirty="0"/>
              <a:t> </a:t>
            </a:r>
            <a:r>
              <a:rPr lang="ru-RU" sz="2400" dirty="0"/>
              <a:t>по программному принципу</a:t>
            </a:r>
            <a:br>
              <a:rPr lang="ru-RU" sz="2400" dirty="0"/>
            </a:br>
            <a:endParaRPr 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DF09CF7-59F8-8CC3-7299-5150B6B34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578551"/>
              </p:ext>
            </p:extLst>
          </p:nvPr>
        </p:nvGraphicFramePr>
        <p:xfrm>
          <a:off x="980401" y="685799"/>
          <a:ext cx="10449599" cy="160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46EED9E0-B298-B369-5EAA-38A0D96B7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271896"/>
              </p:ext>
            </p:extLst>
          </p:nvPr>
        </p:nvGraphicFramePr>
        <p:xfrm>
          <a:off x="980401" y="2355793"/>
          <a:ext cx="10449599" cy="4045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89565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01" y="153669"/>
            <a:ext cx="11537797" cy="7899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82265" marR="5080" indent="-1019810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Национальные</a:t>
            </a:r>
            <a:r>
              <a:rPr lang="ru-RU" spc="-40" dirty="0"/>
              <a:t> </a:t>
            </a:r>
            <a:r>
              <a:rPr lang="ru-RU" dirty="0"/>
              <a:t>проекты,</a:t>
            </a:r>
            <a:r>
              <a:rPr lang="ru-RU" spc="-35" dirty="0"/>
              <a:t> </a:t>
            </a:r>
            <a:r>
              <a:rPr lang="ru-RU" dirty="0"/>
              <a:t>реализуемые</a:t>
            </a:r>
            <a:r>
              <a:rPr lang="ru-RU" spc="-45" dirty="0"/>
              <a:t> </a:t>
            </a:r>
            <a:r>
              <a:rPr lang="ru-RU" dirty="0"/>
              <a:t>на</a:t>
            </a:r>
            <a:r>
              <a:rPr lang="ru-RU" spc="-25" dirty="0"/>
              <a:t> </a:t>
            </a:r>
            <a:r>
              <a:rPr lang="ru-RU" spc="-10" dirty="0"/>
              <a:t>территории </a:t>
            </a:r>
            <a:r>
              <a:rPr lang="ru-RU" dirty="0"/>
              <a:t>муниципального</a:t>
            </a:r>
            <a:r>
              <a:rPr lang="ru-RU" spc="-60" dirty="0"/>
              <a:t> </a:t>
            </a:r>
            <a:r>
              <a:rPr lang="ru-RU" dirty="0"/>
              <a:t>образования</a:t>
            </a:r>
            <a:r>
              <a:rPr lang="ru-RU" spc="-40" dirty="0"/>
              <a:t> </a:t>
            </a:r>
            <a:r>
              <a:rPr lang="ru-RU" dirty="0"/>
              <a:t>(тыс.</a:t>
            </a:r>
            <a:r>
              <a:rPr lang="ru-RU" spc="-35" dirty="0"/>
              <a:t> </a:t>
            </a:r>
            <a:r>
              <a:rPr lang="ru-RU" spc="-10" dirty="0"/>
              <a:t>руб.)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824538"/>
              </p:ext>
            </p:extLst>
          </p:nvPr>
        </p:nvGraphicFramePr>
        <p:xfrm>
          <a:off x="946783" y="1236493"/>
          <a:ext cx="10744201" cy="5025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763">
                <a:tc>
                  <a:txBody>
                    <a:bodyPr/>
                    <a:lstStyle/>
                    <a:p>
                      <a:pPr marL="90805" algn="ctr">
                        <a:lnSpc>
                          <a:spcPts val="1375"/>
                        </a:lnSpc>
                        <a:spcBef>
                          <a:spcPts val="114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Наименование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национального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4780" marB="0">
                    <a:lnT w="12700">
                      <a:solidFill>
                        <a:srgbClr val="2995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ts val="1375"/>
                        </a:lnSpc>
                        <a:spcBef>
                          <a:spcPts val="114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Наименование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федерального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4780" marB="0">
                    <a:lnT w="12700">
                      <a:solidFill>
                        <a:srgbClr val="2995E7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125793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Годы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 реализации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7175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503">
                <a:tc gridSpan="2">
                  <a:txBody>
                    <a:bodyPr/>
                    <a:lstStyle/>
                    <a:p>
                      <a:pPr marL="144780" algn="ctr">
                        <a:lnSpc>
                          <a:spcPts val="1405"/>
                        </a:lnSpc>
                        <a:tabLst>
                          <a:tab pos="3269615" algn="l"/>
                        </a:tabLst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проекта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	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проекта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R w="12700">
                      <a:solidFill>
                        <a:srgbClr val="2995E7"/>
                      </a:solidFill>
                      <a:prstDash val="solid"/>
                    </a:lnR>
                    <a:lnB w="12700" cap="flat" cmpd="sng" algn="ctr">
                      <a:solidFill>
                        <a:srgbClr val="299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2995E7"/>
                      </a:solidFill>
                      <a:prstDash val="solid"/>
                    </a:lnL>
                    <a:lnT w="12700">
                      <a:solidFill>
                        <a:srgbClr val="2995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>
                    <a:lnT w="12700">
                      <a:solidFill>
                        <a:srgbClr val="2995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0485" marB="0">
                    <a:lnT w="12700">
                      <a:solidFill>
                        <a:srgbClr val="2995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0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Переселение граждан из аварийного жилищного фонда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T w="12700">
                      <a:solidFill>
                        <a:srgbClr val="2995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353695" marR="252729" indent="21145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Обеспечение</a:t>
                      </a:r>
                      <a:r>
                        <a:rPr sz="12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устойчивого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сокращения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непригодного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для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проживания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жилищного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фонда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T w="12700">
                      <a:solidFill>
                        <a:srgbClr val="2995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ru-RU" sz="1200" spc="-10" dirty="0">
                          <a:latin typeface="Century Gothic"/>
                          <a:cs typeface="Century Gothic"/>
                        </a:rPr>
                        <a:t>10 951,5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ru-RU" sz="1200" spc="-25" dirty="0">
                          <a:latin typeface="Century Gothic"/>
                          <a:cs typeface="Century Gothic"/>
                        </a:rPr>
                        <a:t>0,0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0,0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518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10" dirty="0">
                        <a:latin typeface="Century Gothic"/>
                        <a:cs typeface="Century Gothic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Образование</a:t>
                      </a:r>
                      <a:endParaRPr lang="ru-RU" sz="1200" spc="-10" dirty="0">
                        <a:latin typeface="Century Gothic"/>
                        <a:cs typeface="Century Gothic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10" dirty="0">
                        <a:latin typeface="Century Gothic"/>
                        <a:cs typeface="Century Gothic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10" dirty="0">
                        <a:latin typeface="Century Gothic"/>
                        <a:cs typeface="Century Gothic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10" dirty="0">
                        <a:latin typeface="Century Gothic"/>
                        <a:cs typeface="Century Gothic"/>
                      </a:endParaRPr>
                    </a:p>
                    <a:p>
                      <a:pPr marL="9017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latin typeface="Century Gothic"/>
                          <a:cs typeface="Century Gothic"/>
                        </a:rPr>
                        <a:t>Образование</a:t>
                      </a:r>
                    </a:p>
                    <a:p>
                      <a:pPr marL="9017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1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4305" marB="0"/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dirty="0">
                        <a:latin typeface="Century Gothic"/>
                        <a:cs typeface="Century Gothic"/>
                      </a:endParaRPr>
                    </a:p>
                    <a:p>
                      <a:pPr marL="9271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  <a:p>
                      <a:pPr marL="9271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dirty="0">
                        <a:latin typeface="Century Gothic"/>
                        <a:cs typeface="Century Gothic"/>
                      </a:endParaRPr>
                    </a:p>
                    <a:p>
                      <a:pPr marL="9271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общеобразовательных организациях</a:t>
                      </a:r>
                    </a:p>
                  </a:txBody>
                  <a:tcPr marL="0" marR="0" marT="1543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5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spc="-25" dirty="0">
                          <a:latin typeface="Century Gothic"/>
                          <a:cs typeface="Century Gothic"/>
                        </a:rPr>
                        <a:t>1 083,7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5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5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5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spc="-25" dirty="0">
                          <a:latin typeface="Century Gothic"/>
                          <a:cs typeface="Century Gothic"/>
                        </a:rPr>
                        <a:t>0,0</a:t>
                      </a:r>
                    </a:p>
                  </a:txBody>
                  <a:tcPr marL="0" marR="0" marT="1543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1 057,7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dirty="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1 001,0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430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0" dirty="0">
                        <a:latin typeface="Century Gothic"/>
                        <a:cs typeface="Century Gothic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spc="-20" dirty="0">
                          <a:latin typeface="Century Gothic"/>
                          <a:cs typeface="Century Gothic"/>
                        </a:rPr>
                        <a:t>1 079,5</a:t>
                      </a: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0" dirty="0">
                        <a:latin typeface="Century Gothic"/>
                        <a:cs typeface="Century Gothic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0" dirty="0">
                        <a:latin typeface="Century Gothic"/>
                        <a:cs typeface="Century Gothic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lang="ru-RU" sz="1200" spc="-20" dirty="0">
                        <a:latin typeface="Century Gothic"/>
                        <a:cs typeface="Century Gothic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200" spc="-20">
                          <a:latin typeface="Century Gothic"/>
                          <a:cs typeface="Century Gothic"/>
                        </a:rPr>
                        <a:t>0,0</a:t>
                      </a:r>
                      <a:endParaRPr lang="ru-RU" sz="1200" spc="-2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43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450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b="1" dirty="0">
                          <a:latin typeface="Century Gothic"/>
                          <a:cs typeface="Century Gothic"/>
                        </a:rPr>
                        <a:t>Всего</a:t>
                      </a:r>
                      <a:r>
                        <a:rPr sz="1200" b="1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dirty="0">
                          <a:latin typeface="Century Gothic"/>
                          <a:cs typeface="Century Gothic"/>
                        </a:rPr>
                        <a:t>по</a:t>
                      </a:r>
                      <a:r>
                        <a:rPr sz="12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dirty="0">
                          <a:latin typeface="Century Gothic"/>
                          <a:cs typeface="Century Gothic"/>
                        </a:rPr>
                        <a:t>национальным</a:t>
                      </a:r>
                      <a:r>
                        <a:rPr sz="12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10" dirty="0">
                          <a:latin typeface="Century Gothic"/>
                          <a:cs typeface="Century Gothic"/>
                        </a:rPr>
                        <a:t>проектам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239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D3EA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1200" b="1" spc="-10" dirty="0">
                          <a:latin typeface="Century Gothic"/>
                          <a:cs typeface="Century Gothic"/>
                        </a:rPr>
                        <a:t>12 035,2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239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D3EA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1200" b="1" spc="-10" dirty="0">
                          <a:latin typeface="Century Gothic"/>
                          <a:cs typeface="Century Gothic"/>
                        </a:rPr>
                        <a:t>2 058,7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239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D3EA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1200" b="1" spc="-10" dirty="0">
                          <a:latin typeface="Century Gothic"/>
                          <a:cs typeface="Century Gothic"/>
                        </a:rPr>
                        <a:t>1 079,5</a:t>
                      </a:r>
                    </a:p>
                  </a:txBody>
                  <a:tcPr marL="0" marR="0" marT="72390" marB="0"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D3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9531477" y="5207889"/>
            <a:ext cx="455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14,5%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71203" y="5469432"/>
            <a:ext cx="370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0,1%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24836" y="5424017"/>
            <a:ext cx="16802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34,8%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71050" y="4510532"/>
            <a:ext cx="989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2024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год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90BC121-1C7E-E3E5-5F31-E2DB04132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036" y="38289"/>
            <a:ext cx="1378778" cy="10077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2CB8F-9047-E636-2E5A-D5B75DDF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01" y="153669"/>
            <a:ext cx="11537797" cy="738664"/>
          </a:xfrm>
        </p:spPr>
        <p:txBody>
          <a:bodyPr/>
          <a:lstStyle/>
          <a:p>
            <a:pPr algn="ctr"/>
            <a:br>
              <a:rPr lang="ru-RU" dirty="0"/>
            </a:br>
            <a:r>
              <a:rPr lang="ru-RU" dirty="0"/>
              <a:t>Оглавление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D529F-104A-1814-3CC6-020729170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401" y="1207532"/>
            <a:ext cx="10920095" cy="443198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/>
              <a:t>Показатели прогноза социально-экономического развития ……………………………………………………………………….……3</a:t>
            </a:r>
          </a:p>
          <a:p>
            <a:pPr marL="342900" indent="-342900">
              <a:buAutoNum type="arabicPeriod"/>
            </a:pPr>
            <a:r>
              <a:rPr lang="ru-RU" dirty="0"/>
              <a:t>Основные направления бюджетной и налоговой политики ……………………………………………………………………….…….4</a:t>
            </a:r>
          </a:p>
          <a:p>
            <a:pPr marL="342900" indent="-342900">
              <a:buAutoNum type="arabicPeriod"/>
            </a:pPr>
            <a:r>
              <a:rPr lang="ru-RU" dirty="0"/>
              <a:t>Основные характеристики бюджета ………………………………………………………………………………………………………....….……5</a:t>
            </a:r>
          </a:p>
          <a:p>
            <a:pPr marL="342900" indent="-342900">
              <a:buAutoNum type="arabicPeriod"/>
            </a:pPr>
            <a:r>
              <a:rPr lang="ru-RU" dirty="0"/>
              <a:t>Доходы бюджета ………………………………………………………………………………………………………………………………………….……..6</a:t>
            </a:r>
          </a:p>
          <a:p>
            <a:pPr marL="342900" indent="-342900">
              <a:buAutoNum type="arabicPeriod"/>
            </a:pPr>
            <a:r>
              <a:rPr lang="ru-RU" dirty="0"/>
              <a:t>Объём и структура налоговых доходов ………………………………………………………………………………………………………………8</a:t>
            </a:r>
          </a:p>
          <a:p>
            <a:pPr marL="342900" indent="-342900">
              <a:buAutoNum type="arabicPeriod"/>
            </a:pPr>
            <a:r>
              <a:rPr lang="ru-RU" dirty="0"/>
              <a:t>Объём и структура неналоговых доходов ………………………………………………………………………………………………………..12</a:t>
            </a:r>
          </a:p>
          <a:p>
            <a:pPr marL="342900" indent="-342900">
              <a:buAutoNum type="arabicPeriod"/>
            </a:pPr>
            <a:r>
              <a:rPr lang="ru-RU" dirty="0"/>
              <a:t>Безвозмездные поступления …………………………………………………………………………………………………………………………….14</a:t>
            </a:r>
          </a:p>
          <a:p>
            <a:pPr marL="342900" indent="-342900">
              <a:buAutoNum type="arabicPeriod"/>
            </a:pPr>
            <a:r>
              <a:rPr lang="ru-RU" dirty="0"/>
              <a:t>Расходы бюджета ………………………………………………………………………………………………………………………………………..…….15</a:t>
            </a:r>
          </a:p>
          <a:p>
            <a:pPr marL="342900" indent="-342900">
              <a:buAutoNum type="arabicPeriod"/>
            </a:pPr>
            <a:r>
              <a:rPr lang="ru-RU" dirty="0"/>
              <a:t>Структура расходов бюджета …………………………………………………………………………………………………………………..…….…17</a:t>
            </a:r>
          </a:p>
          <a:p>
            <a:pPr marL="342900" indent="-342900">
              <a:buAutoNum type="arabicPeriod"/>
            </a:pPr>
            <a:r>
              <a:rPr lang="ru-RU" dirty="0"/>
              <a:t>Структура расходов по программному принципу ……………………………………………………………………………………...……18</a:t>
            </a:r>
          </a:p>
          <a:p>
            <a:pPr marL="342900" indent="-342900">
              <a:buAutoNum type="arabicPeriod"/>
            </a:pPr>
            <a:r>
              <a:rPr lang="ru-RU" dirty="0"/>
              <a:t>Программы социальной направленности ………….…………………………………………………………………………………..………..20</a:t>
            </a:r>
          </a:p>
          <a:p>
            <a:pPr marL="342900" indent="-342900">
              <a:buAutoNum type="arabicPeriod"/>
            </a:pPr>
            <a:r>
              <a:rPr lang="ru-RU" dirty="0"/>
              <a:t>Программы </a:t>
            </a:r>
            <a:r>
              <a:rPr lang="ru-RU"/>
              <a:t>отрасли экономики ………………………………………………………………………….………..………………………………....</a:t>
            </a:r>
            <a:r>
              <a:rPr lang="ru-RU" dirty="0"/>
              <a:t>25</a:t>
            </a:r>
          </a:p>
          <a:p>
            <a:pPr marL="342900" indent="-342900">
              <a:buAutoNum type="arabicPeriod"/>
            </a:pPr>
            <a:r>
              <a:rPr lang="ru-RU" dirty="0"/>
              <a:t>Программы общего характера…………………………………………………………………………………………………………………………..27</a:t>
            </a:r>
          </a:p>
          <a:p>
            <a:pPr marL="342900" indent="-342900">
              <a:buAutoNum type="arabicPeriod"/>
            </a:pPr>
            <a:r>
              <a:rPr lang="ru-RU" dirty="0"/>
              <a:t>Непрограммные направления деятельности…………………………………………………………………………………….......……….28</a:t>
            </a:r>
          </a:p>
          <a:p>
            <a:pPr marL="342900" indent="-342900">
              <a:buAutoNum type="arabicPeriod"/>
            </a:pPr>
            <a:r>
              <a:rPr lang="ru-RU" dirty="0"/>
              <a:t>Объём и структура мунипального долга ………………………………………………………………………………………………………….29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69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5374" y="4493726"/>
            <a:ext cx="2171479" cy="1904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189738"/>
            <a:ext cx="7543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Муниципальная</a:t>
            </a:r>
            <a:r>
              <a:rPr spc="-10" dirty="0"/>
              <a:t> программа</a:t>
            </a:r>
          </a:p>
          <a:p>
            <a:pPr algn="ctr">
              <a:lnSpc>
                <a:spcPct val="100000"/>
              </a:lnSpc>
              <a:tabLst>
                <a:tab pos="3950335" algn="l"/>
              </a:tabLst>
            </a:pPr>
            <a:r>
              <a:rPr dirty="0"/>
              <a:t>«Развитие </a:t>
            </a:r>
            <a:r>
              <a:rPr lang="ru-RU" dirty="0"/>
              <a:t>системы </a:t>
            </a:r>
            <a:r>
              <a:rPr spc="-10" dirty="0"/>
              <a:t>образования»</a:t>
            </a:r>
            <a:r>
              <a:rPr dirty="0"/>
              <a:t>	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5" dirty="0"/>
              <a:t> </a:t>
            </a:r>
            <a:r>
              <a:rPr spc="-10" dirty="0"/>
              <a:t>руб.)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11752"/>
              </p:ext>
            </p:extLst>
          </p:nvPr>
        </p:nvGraphicFramePr>
        <p:xfrm>
          <a:off x="1070559" y="1190625"/>
          <a:ext cx="5742304" cy="1090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615">
                <a:tc>
                  <a:txBody>
                    <a:bodyPr/>
                    <a:lstStyle/>
                    <a:p>
                      <a:pPr marL="600075" marR="574040" indent="-203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4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400" b="1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1345" marR="574040" indent="-203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4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400" b="1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1345" marR="574675" indent="-203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4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400" b="1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58801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ru-RU" sz="1900" b="1" spc="-10" dirty="0">
                          <a:latin typeface="Century Gothic"/>
                          <a:cs typeface="Century Gothic"/>
                        </a:rPr>
                        <a:t>216 380,4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588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ru-RU" sz="1900" b="1" spc="-10" dirty="0">
                          <a:latin typeface="Century Gothic"/>
                          <a:cs typeface="Century Gothic"/>
                        </a:rPr>
                        <a:t>243 658,9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588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ru-RU" sz="1900" b="1" spc="-10" dirty="0">
                          <a:latin typeface="Century Gothic"/>
                          <a:cs typeface="Century Gothic"/>
                        </a:rPr>
                        <a:t>244 554,4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588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763256" y="4165091"/>
            <a:ext cx="3168650" cy="477695"/>
          </a:xfrm>
          <a:prstGeom prst="rect">
            <a:avLst/>
          </a:prstGeom>
          <a:solidFill>
            <a:srgbClr val="12AD2C"/>
          </a:solidFill>
        </p:spPr>
        <p:txBody>
          <a:bodyPr vert="horz" wrap="square" lIns="0" tIns="64135" rIns="0" bIns="0" rtlCol="0">
            <a:spAutoFit/>
          </a:bodyPr>
          <a:lstStyle/>
          <a:p>
            <a:pPr marL="52069" algn="ctr">
              <a:lnSpc>
                <a:spcPct val="100000"/>
              </a:lnSpc>
              <a:spcBef>
                <a:spcPts val="505"/>
              </a:spcBef>
            </a:pPr>
            <a:r>
              <a:rPr lang="en-US"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dirty="0" err="1">
                <a:solidFill>
                  <a:srgbClr val="FFFFFF"/>
                </a:solidFill>
                <a:latin typeface="Century Gothic"/>
                <a:cs typeface="Century Gothic"/>
              </a:rPr>
              <a:t>учреждени</a:t>
            </a:r>
            <a:r>
              <a:rPr lang="ru-RU" sz="1300" b="1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30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дополнительного</a:t>
            </a:r>
            <a:endParaRPr sz="13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образования</a:t>
            </a:r>
            <a:r>
              <a:rPr sz="1300" b="1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300" b="1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300" b="1" spc="440" dirty="0">
                <a:solidFill>
                  <a:srgbClr val="FFFFFF"/>
                </a:solidFill>
                <a:latin typeface="Century Gothic"/>
                <a:cs typeface="Century Gothic"/>
              </a:rPr>
              <a:t>407</a:t>
            </a:r>
            <a:r>
              <a:rPr sz="130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3256" y="2645664"/>
            <a:ext cx="3168650" cy="448200"/>
          </a:xfrm>
          <a:prstGeom prst="rect">
            <a:avLst/>
          </a:prstGeom>
          <a:solidFill>
            <a:srgbClr val="0C9995"/>
          </a:solidFill>
        </p:spPr>
        <p:txBody>
          <a:bodyPr vert="horz" wrap="square" lIns="0" tIns="47625" rIns="0" bIns="0" rtlCol="0">
            <a:spAutoFit/>
          </a:bodyPr>
          <a:lstStyle/>
          <a:p>
            <a:pPr marL="479425">
              <a:lnSpc>
                <a:spcPct val="100000"/>
              </a:lnSpc>
              <a:spcBef>
                <a:spcPts val="375"/>
              </a:spcBef>
            </a:pPr>
            <a:r>
              <a:rPr lang="en-US" sz="13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13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общеобразовательных</a:t>
            </a:r>
            <a:endParaRPr sz="1300" dirty="0">
              <a:latin typeface="Century Gothic"/>
              <a:cs typeface="Century Gothic"/>
            </a:endParaRPr>
          </a:p>
          <a:p>
            <a:pPr marL="462915">
              <a:lnSpc>
                <a:spcPct val="100000"/>
              </a:lnSpc>
              <a:spcBef>
                <a:spcPts val="35"/>
              </a:spcBef>
            </a:pP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учреждений</a:t>
            </a:r>
            <a:r>
              <a:rPr sz="1300" b="1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30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300" b="1" spc="65" dirty="0">
                <a:solidFill>
                  <a:srgbClr val="FFFFFF"/>
                </a:solidFill>
                <a:latin typeface="Century Gothic"/>
                <a:cs typeface="Century Gothic"/>
              </a:rPr>
              <a:t>697</a:t>
            </a:r>
            <a:r>
              <a:rPr lang="en-US" sz="13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 err="1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75676" y="3393947"/>
            <a:ext cx="3168650" cy="460895"/>
          </a:xfrm>
          <a:prstGeom prst="rect">
            <a:avLst/>
          </a:prstGeom>
          <a:solidFill>
            <a:srgbClr val="4D67E9"/>
          </a:solidFill>
        </p:spPr>
        <p:txBody>
          <a:bodyPr vert="horz" wrap="square" lIns="0" tIns="55880" rIns="0" bIns="0" rtlCol="0">
            <a:spAutoFit/>
          </a:bodyPr>
          <a:lstStyle/>
          <a:p>
            <a:pPr marL="1087755" marR="276225" indent="-753110">
              <a:lnSpc>
                <a:spcPct val="104600"/>
              </a:lnSpc>
              <a:spcBef>
                <a:spcPts val="440"/>
              </a:spcBef>
            </a:pP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300" b="1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дошкольных</a:t>
            </a:r>
            <a:r>
              <a:rPr sz="1300" b="1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учреждения</a:t>
            </a:r>
            <a:r>
              <a:rPr sz="1300" b="1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– </a:t>
            </a:r>
            <a:r>
              <a:rPr lang="ru-RU" sz="13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245</a:t>
            </a:r>
            <a:r>
              <a:rPr sz="13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21636" y="1118616"/>
            <a:ext cx="4500880" cy="1388745"/>
            <a:chOff x="7121636" y="1118616"/>
            <a:chExt cx="4500880" cy="13887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1636" y="1149035"/>
              <a:ext cx="4500402" cy="13579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3300" y="1118616"/>
              <a:ext cx="4090415" cy="12131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38416" y="1156716"/>
              <a:ext cx="4417060" cy="1283335"/>
            </a:xfrm>
            <a:custGeom>
              <a:avLst/>
              <a:gdLst/>
              <a:ahLst/>
              <a:cxnLst/>
              <a:rect l="l" t="t" r="r" b="b"/>
              <a:pathLst>
                <a:path w="4417059" h="1283335">
                  <a:moveTo>
                    <a:pt x="4416552" y="0"/>
                  </a:moveTo>
                  <a:lnTo>
                    <a:pt x="0" y="0"/>
                  </a:lnTo>
                  <a:lnTo>
                    <a:pt x="0" y="938657"/>
                  </a:lnTo>
                  <a:lnTo>
                    <a:pt x="2208276" y="1283208"/>
                  </a:lnTo>
                  <a:lnTo>
                    <a:pt x="4416552" y="938657"/>
                  </a:lnTo>
                  <a:lnTo>
                    <a:pt x="4416552" y="0"/>
                  </a:lnTo>
                  <a:close/>
                </a:path>
              </a:pathLst>
            </a:custGeom>
            <a:solidFill>
              <a:srgbClr val="299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85633" y="1187957"/>
            <a:ext cx="3723640" cy="94102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64490" marR="356870" indent="635" algn="ctr">
              <a:lnSpc>
                <a:spcPct val="102699"/>
              </a:lnSpc>
              <a:spcBef>
                <a:spcPts val="85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ЦЕЛЬ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ПРОГРАММЫ:</a:t>
            </a:r>
            <a:r>
              <a:rPr sz="1500" b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Развитие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качественного</a:t>
            </a:r>
            <a:r>
              <a:rPr sz="1500" b="1" spc="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образования</a:t>
            </a:r>
            <a:r>
              <a:rPr sz="1500" b="1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endParaRPr sz="1500" dirty="0">
              <a:latin typeface="Century Gothic"/>
              <a:cs typeface="Century Gothic"/>
            </a:endParaRPr>
          </a:p>
          <a:p>
            <a:pPr marL="12700" marR="5080" algn="ctr">
              <a:lnSpc>
                <a:spcPct val="102000"/>
              </a:lnSpc>
            </a:pPr>
            <a:r>
              <a:rPr lang="ru-RU" sz="1500" b="1" dirty="0">
                <a:solidFill>
                  <a:srgbClr val="FFFFFF"/>
                </a:solidFill>
                <a:latin typeface="Century Gothic"/>
                <a:cs typeface="Century Gothic"/>
              </a:rPr>
              <a:t>Калевальском муниципальном районе</a:t>
            </a:r>
            <a:endParaRPr sz="15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76438" y="4955285"/>
            <a:ext cx="3168650" cy="1339982"/>
          </a:xfrm>
          <a:prstGeom prst="rect">
            <a:avLst/>
          </a:prstGeom>
          <a:solidFill>
            <a:srgbClr val="00A3DE"/>
          </a:solidFill>
          <a:ln w="19050">
            <a:solidFill>
              <a:srgbClr val="00AFE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19710" marR="214629" indent="635" algn="ctr">
              <a:lnSpc>
                <a:spcPct val="102800"/>
              </a:lnSpc>
              <a:spcBef>
                <a:spcPts val="320"/>
              </a:spcBef>
            </a:pP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lang="ru-RU" sz="1300" b="1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300" b="1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«Централизованная </a:t>
            </a:r>
            <a:r>
              <a:rPr sz="1300" b="1" dirty="0">
                <a:solidFill>
                  <a:srgbClr val="FFFFFF"/>
                </a:solidFill>
                <a:latin typeface="Century Gothic"/>
                <a:cs typeface="Century Gothic"/>
              </a:rPr>
              <a:t>бухгалтерия</a:t>
            </a:r>
            <a:r>
              <a:rPr sz="1300" b="1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муниципальных </a:t>
            </a:r>
            <a:r>
              <a:rPr sz="1300" b="1" dirty="0" err="1">
                <a:solidFill>
                  <a:srgbClr val="FFFFFF"/>
                </a:solidFill>
                <a:latin typeface="Century Gothic"/>
                <a:cs typeface="Century Gothic"/>
              </a:rPr>
              <a:t>образовательных</a:t>
            </a:r>
            <a:r>
              <a:rPr sz="1300" b="1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 err="1">
                <a:solidFill>
                  <a:srgbClr val="FFFFFF"/>
                </a:solidFill>
                <a:latin typeface="Century Gothic"/>
                <a:cs typeface="Century Gothic"/>
              </a:rPr>
              <a:t>учреждений</a:t>
            </a:r>
            <a:r>
              <a:rPr lang="ru-RU"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п. Боровой</a:t>
            </a:r>
            <a:r>
              <a:rPr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»</a:t>
            </a:r>
            <a:r>
              <a:rPr lang="ru-RU"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</a:p>
          <a:p>
            <a:pPr marL="219710" marR="214629" indent="635" algn="ctr">
              <a:lnSpc>
                <a:spcPct val="102800"/>
              </a:lnSpc>
              <a:spcBef>
                <a:spcPts val="320"/>
              </a:spcBef>
            </a:pPr>
            <a:r>
              <a:rPr lang="ru-RU" sz="13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МБУ «Управление образования»</a:t>
            </a:r>
          </a:p>
          <a:p>
            <a:pPr marL="219710" marR="214629" indent="635" algn="ctr">
              <a:lnSpc>
                <a:spcPct val="102800"/>
              </a:lnSpc>
              <a:spcBef>
                <a:spcPts val="320"/>
              </a:spcBef>
            </a:pPr>
            <a:endParaRPr sz="1300" dirty="0">
              <a:latin typeface="Century Gothic"/>
              <a:cs typeface="Century Gothic"/>
            </a:endParaRPr>
          </a:p>
        </p:txBody>
      </p:sp>
      <p:pic>
        <p:nvPicPr>
          <p:cNvPr id="42" name="object 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6023" y="6591668"/>
            <a:ext cx="168195" cy="12316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994BDDE-3D1B-7600-6EC0-C2709246E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842A03B5-6B97-A8DB-4B62-ADE72C2CA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269489"/>
              </p:ext>
            </p:extLst>
          </p:nvPr>
        </p:nvGraphicFramePr>
        <p:xfrm>
          <a:off x="-43079" y="2167444"/>
          <a:ext cx="3733800" cy="192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5CD1C3CC-BDF9-618A-7F1F-EA34EE2DF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744142"/>
              </p:ext>
            </p:extLst>
          </p:nvPr>
        </p:nvGraphicFramePr>
        <p:xfrm>
          <a:off x="2674575" y="2230716"/>
          <a:ext cx="2576146" cy="192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Диаграмма 50">
            <a:extLst>
              <a:ext uri="{FF2B5EF4-FFF2-40B4-BE49-F238E27FC236}">
                <a16:creationId xmlns:a16="http://schemas.microsoft.com/office/drawing/2014/main" id="{6BE6EF58-8863-717F-8AA4-BA37C9739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849199"/>
              </p:ext>
            </p:extLst>
          </p:nvPr>
        </p:nvGraphicFramePr>
        <p:xfrm>
          <a:off x="4234401" y="2278427"/>
          <a:ext cx="3144151" cy="180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2" name="Схема 51">
            <a:extLst>
              <a:ext uri="{FF2B5EF4-FFF2-40B4-BE49-F238E27FC236}">
                <a16:creationId xmlns:a16="http://schemas.microsoft.com/office/drawing/2014/main" id="{FFA4E16B-B772-C408-7B2B-CC4E6AC08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078554"/>
              </p:ext>
            </p:extLst>
          </p:nvPr>
        </p:nvGraphicFramePr>
        <p:xfrm>
          <a:off x="1150180" y="3918457"/>
          <a:ext cx="4625172" cy="267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806450" algn="ctr">
              <a:lnSpc>
                <a:spcPct val="100000"/>
              </a:lnSpc>
              <a:spcBef>
                <a:spcPts val="505"/>
              </a:spcBef>
            </a:pPr>
            <a:r>
              <a:rPr dirty="0"/>
              <a:t>Муниципальная</a:t>
            </a:r>
            <a:r>
              <a:rPr spc="-10" dirty="0"/>
              <a:t> программа</a:t>
            </a:r>
          </a:p>
          <a:p>
            <a:pPr marL="804545" algn="ctr">
              <a:lnSpc>
                <a:spcPct val="100000"/>
              </a:lnSpc>
              <a:spcBef>
                <a:spcPts val="409"/>
              </a:spcBef>
            </a:pPr>
            <a:r>
              <a:rPr dirty="0"/>
              <a:t>«Развитие</a:t>
            </a:r>
            <a:r>
              <a:rPr spc="-15" dirty="0"/>
              <a:t> </a:t>
            </a:r>
            <a:r>
              <a:rPr dirty="0"/>
              <a:t>культуры»</a:t>
            </a:r>
            <a:r>
              <a:rPr spc="-25" dirty="0"/>
              <a:t> </a:t>
            </a:r>
            <a:r>
              <a:rPr dirty="0"/>
              <a:t>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20" dirty="0"/>
              <a:t> </a:t>
            </a:r>
            <a:r>
              <a:rPr spc="-10" dirty="0"/>
              <a:t>руб.)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92643" y="2817419"/>
            <a:ext cx="3501390" cy="291695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440"/>
              </a:spcBef>
            </a:pPr>
            <a:r>
              <a:rPr sz="1300" b="1" dirty="0">
                <a:solidFill>
                  <a:srgbClr val="0D4B79"/>
                </a:solidFill>
                <a:latin typeface="Century Gothic"/>
                <a:cs typeface="Century Gothic"/>
              </a:rPr>
              <a:t>РАСХОДЫ</a:t>
            </a:r>
            <a:r>
              <a:rPr sz="1300" b="1" spc="1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0D4B79"/>
                </a:solidFill>
                <a:latin typeface="Century Gothic"/>
                <a:cs typeface="Century Gothic"/>
              </a:rPr>
              <a:t>НАПРАВЛЯЮТСЯ</a:t>
            </a:r>
            <a:r>
              <a:rPr sz="1300" b="1" spc="2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НА:</a:t>
            </a:r>
            <a:endParaRPr sz="1300" dirty="0">
              <a:latin typeface="Century Gothic"/>
              <a:cs typeface="Century Gothic"/>
            </a:endParaRPr>
          </a:p>
          <a:p>
            <a:pPr marL="299085" marR="469265" indent="-287020">
              <a:lnSpc>
                <a:spcPct val="102299"/>
              </a:lnSpc>
              <a:spcBef>
                <a:spcPts val="310"/>
              </a:spcBef>
              <a:buClr>
                <a:srgbClr val="0D4B79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dirty="0">
                <a:latin typeface="Century Gothic"/>
                <a:cs typeface="Century Gothic"/>
              </a:rPr>
              <a:t>предоставление</a:t>
            </a:r>
            <a:r>
              <a:rPr sz="1300" spc="12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услуг</a:t>
            </a:r>
            <a:r>
              <a:rPr sz="1300" spc="80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в</a:t>
            </a:r>
            <a:r>
              <a:rPr sz="1300" spc="85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сфере </a:t>
            </a:r>
            <a:r>
              <a:rPr sz="1300" dirty="0">
                <a:latin typeface="Century Gothic"/>
                <a:cs typeface="Century Gothic"/>
              </a:rPr>
              <a:t>культуры,</a:t>
            </a:r>
            <a:r>
              <a:rPr sz="1300" spc="490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оказываемых</a:t>
            </a:r>
            <a:endParaRPr sz="1300" dirty="0">
              <a:latin typeface="Century Gothic"/>
              <a:cs typeface="Century Gothic"/>
            </a:endParaRPr>
          </a:p>
          <a:p>
            <a:pPr marL="299085" marR="109220">
              <a:lnSpc>
                <a:spcPts val="1610"/>
              </a:lnSpc>
              <a:spcBef>
                <a:spcPts val="50"/>
              </a:spcBef>
            </a:pPr>
            <a:r>
              <a:rPr sz="1300" dirty="0">
                <a:latin typeface="Century Gothic"/>
                <a:cs typeface="Century Gothic"/>
              </a:rPr>
              <a:t>учреждением</a:t>
            </a:r>
            <a:r>
              <a:rPr sz="1300" spc="310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культурно-</a:t>
            </a:r>
            <a:r>
              <a:rPr sz="1300" spc="-10" dirty="0">
                <a:latin typeface="Century Gothic"/>
                <a:cs typeface="Century Gothic"/>
              </a:rPr>
              <a:t>досугового типа;</a:t>
            </a:r>
            <a:endParaRPr sz="1300" dirty="0">
              <a:latin typeface="Century Gothic"/>
              <a:cs typeface="Century Gothic"/>
            </a:endParaRPr>
          </a:p>
          <a:p>
            <a:pPr marL="299085" indent="-287020">
              <a:lnSpc>
                <a:spcPts val="1530"/>
              </a:lnSpc>
              <a:buClr>
                <a:srgbClr val="0D4B79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dirty="0">
                <a:latin typeface="Century Gothic"/>
                <a:cs typeface="Century Gothic"/>
              </a:rPr>
              <a:t>обеспечение</a:t>
            </a:r>
            <a:r>
              <a:rPr sz="1300" spc="114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доступа</a:t>
            </a:r>
            <a:r>
              <a:rPr sz="1300" spc="12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к</a:t>
            </a:r>
            <a:r>
              <a:rPr sz="1300" spc="114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музейным</a:t>
            </a:r>
            <a:endParaRPr sz="1300" dirty="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spcBef>
                <a:spcPts val="40"/>
              </a:spcBef>
            </a:pPr>
            <a:r>
              <a:rPr sz="1300" spc="-10" dirty="0">
                <a:latin typeface="Century Gothic"/>
                <a:cs typeface="Century Gothic"/>
              </a:rPr>
              <a:t>ценностям;</a:t>
            </a:r>
            <a:endParaRPr sz="13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35"/>
              </a:spcBef>
              <a:buClr>
                <a:srgbClr val="0D4B79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dirty="0">
                <a:latin typeface="Century Gothic"/>
                <a:cs typeface="Century Gothic"/>
              </a:rPr>
              <a:t>развитие</a:t>
            </a:r>
            <a:r>
              <a:rPr sz="1300" spc="16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библиотечного</a:t>
            </a:r>
            <a:r>
              <a:rPr sz="1300" spc="175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дела;</a:t>
            </a:r>
            <a:endParaRPr sz="13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45"/>
              </a:spcBef>
              <a:buClr>
                <a:srgbClr val="0D4B79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dirty="0">
                <a:latin typeface="Century Gothic"/>
                <a:cs typeface="Century Gothic"/>
              </a:rPr>
              <a:t>архивное</a:t>
            </a:r>
            <a:r>
              <a:rPr sz="1300" spc="16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обслуживание</a:t>
            </a:r>
            <a:r>
              <a:rPr sz="1300" spc="170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населения;</a:t>
            </a:r>
            <a:endParaRPr sz="13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40"/>
              </a:spcBef>
              <a:buClr>
                <a:srgbClr val="0D4B79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300" dirty="0">
                <a:latin typeface="Century Gothic"/>
                <a:cs typeface="Century Gothic"/>
              </a:rPr>
              <a:t>организацию</a:t>
            </a:r>
            <a:r>
              <a:rPr sz="1300" spc="13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и</a:t>
            </a:r>
            <a:r>
              <a:rPr sz="1300" spc="100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проведение</a:t>
            </a:r>
            <a:endParaRPr sz="1300" dirty="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entury Gothic"/>
                <a:cs typeface="Century Gothic"/>
              </a:rPr>
              <a:t>конкурсов,</a:t>
            </a:r>
            <a:r>
              <a:rPr sz="1300" spc="15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фестивалей,</a:t>
            </a:r>
            <a:r>
              <a:rPr sz="1300" spc="160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праздников,</a:t>
            </a:r>
            <a:endParaRPr sz="1300" dirty="0">
              <a:latin typeface="Century Gothic"/>
              <a:cs typeface="Century Gothic"/>
            </a:endParaRPr>
          </a:p>
          <a:p>
            <a:pPr marL="299085" marR="339090" algn="just">
              <a:lnSpc>
                <a:spcPct val="102299"/>
              </a:lnSpc>
              <a:spcBef>
                <a:spcPts val="15"/>
              </a:spcBef>
            </a:pPr>
            <a:r>
              <a:rPr sz="1300" dirty="0">
                <a:latin typeface="Century Gothic"/>
                <a:cs typeface="Century Gothic"/>
              </a:rPr>
              <a:t>ярмарок</a:t>
            </a:r>
            <a:r>
              <a:rPr sz="1300" spc="8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и</a:t>
            </a:r>
            <a:r>
              <a:rPr sz="1300" spc="100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других</a:t>
            </a:r>
            <a:r>
              <a:rPr sz="1300" spc="114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мероприятий</a:t>
            </a:r>
            <a:r>
              <a:rPr sz="1300" spc="135" dirty="0">
                <a:latin typeface="Century Gothic"/>
                <a:cs typeface="Century Gothic"/>
              </a:rPr>
              <a:t> </a:t>
            </a:r>
            <a:r>
              <a:rPr sz="1300" spc="-50" dirty="0">
                <a:latin typeface="Century Gothic"/>
                <a:cs typeface="Century Gothic"/>
              </a:rPr>
              <a:t>в </a:t>
            </a:r>
            <a:r>
              <a:rPr sz="1300" dirty="0">
                <a:latin typeface="Century Gothic"/>
                <a:cs typeface="Century Gothic"/>
              </a:rPr>
              <a:t>области</a:t>
            </a:r>
            <a:r>
              <a:rPr sz="1300" spc="80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культуры</a:t>
            </a:r>
            <a:r>
              <a:rPr sz="1300" spc="95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и</a:t>
            </a:r>
            <a:r>
              <a:rPr sz="1300" spc="100" dirty="0">
                <a:latin typeface="Century Gothic"/>
                <a:cs typeface="Century Gothic"/>
              </a:rPr>
              <a:t> </a:t>
            </a:r>
            <a:r>
              <a:rPr sz="1300" spc="-10" dirty="0" err="1">
                <a:latin typeface="Century Gothic"/>
                <a:cs typeface="Century Gothic"/>
              </a:rPr>
              <a:t>молодежной</a:t>
            </a:r>
            <a:r>
              <a:rPr sz="1300" spc="-10" dirty="0">
                <a:latin typeface="Century Gothic"/>
                <a:cs typeface="Century Gothic"/>
              </a:rPr>
              <a:t> </a:t>
            </a:r>
            <a:r>
              <a:rPr sz="1300" spc="-10" dirty="0" err="1">
                <a:latin typeface="Century Gothic"/>
                <a:cs typeface="Century Gothic"/>
              </a:rPr>
              <a:t>политики</a:t>
            </a:r>
            <a:r>
              <a:rPr lang="ru-RU" sz="1300" spc="-10" dirty="0">
                <a:latin typeface="Century Gothic"/>
                <a:cs typeface="Century Gothic"/>
              </a:rPr>
              <a:t>.</a:t>
            </a:r>
            <a:endParaRPr sz="1300" dirty="0">
              <a:latin typeface="Century Gothic"/>
              <a:cs typeface="Century Gothic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676161"/>
              </p:ext>
            </p:extLst>
          </p:nvPr>
        </p:nvGraphicFramePr>
        <p:xfrm>
          <a:off x="941324" y="1327403"/>
          <a:ext cx="5572862" cy="966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6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748">
                <a:tc>
                  <a:txBody>
                    <a:bodyPr/>
                    <a:lstStyle/>
                    <a:p>
                      <a:pPr marL="443230" marR="452120" indent="-139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 marR="452120" indent="-139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4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2440" marR="422909" indent="-139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78"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900" b="1" spc="-20" dirty="0">
                          <a:latin typeface="Century Gothic"/>
                          <a:cs typeface="Century Gothic"/>
                        </a:rPr>
                        <a:t>21 730,0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900" b="1" spc="-20" dirty="0">
                          <a:latin typeface="Century Gothic"/>
                          <a:cs typeface="Century Gothic"/>
                        </a:rPr>
                        <a:t>23 631,7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900" b="1" spc="-20" dirty="0">
                          <a:latin typeface="Century Gothic"/>
                          <a:cs typeface="Century Gothic"/>
                        </a:rPr>
                        <a:t>25 109,7</a:t>
                      </a:r>
                    </a:p>
                  </a:txBody>
                  <a:tcPr marL="0" marR="0" marT="4254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261859" y="1284732"/>
            <a:ext cx="4274820" cy="1545590"/>
            <a:chOff x="7261859" y="1284732"/>
            <a:chExt cx="4274820" cy="15455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6425" y="1315175"/>
              <a:ext cx="4212349" cy="15149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1859" y="1284732"/>
              <a:ext cx="4274820" cy="14493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83195" y="1322832"/>
              <a:ext cx="4128770" cy="1440180"/>
            </a:xfrm>
            <a:custGeom>
              <a:avLst/>
              <a:gdLst/>
              <a:ahLst/>
              <a:cxnLst/>
              <a:rect l="l" t="t" r="r" b="b"/>
              <a:pathLst>
                <a:path w="4128770" h="1440180">
                  <a:moveTo>
                    <a:pt x="4128515" y="0"/>
                  </a:moveTo>
                  <a:lnTo>
                    <a:pt x="0" y="0"/>
                  </a:lnTo>
                  <a:lnTo>
                    <a:pt x="0" y="1110360"/>
                  </a:lnTo>
                  <a:lnTo>
                    <a:pt x="2064257" y="1440179"/>
                  </a:lnTo>
                  <a:lnTo>
                    <a:pt x="4128515" y="1110360"/>
                  </a:lnTo>
                  <a:lnTo>
                    <a:pt x="4128515" y="0"/>
                  </a:lnTo>
                  <a:close/>
                </a:path>
              </a:pathLst>
            </a:custGeom>
            <a:solidFill>
              <a:srgbClr val="299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93051" y="1354581"/>
            <a:ext cx="3908425" cy="1195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2299"/>
              </a:lnSpc>
              <a:spcBef>
                <a:spcPts val="95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ЦЕЛЬ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ПРОГРАММЫ:</a:t>
            </a:r>
            <a:r>
              <a:rPr sz="1500" b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Развитие</a:t>
            </a:r>
            <a:r>
              <a:rPr sz="1500" b="1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сферы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культуры</a:t>
            </a:r>
            <a:r>
              <a:rPr sz="150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b="1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досуга</a:t>
            </a:r>
            <a:r>
              <a:rPr sz="15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создание</a:t>
            </a:r>
            <a:r>
              <a:rPr sz="15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условий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для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всесторонней</a:t>
            </a:r>
            <a:r>
              <a:rPr sz="1500" b="1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реализации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потенциала</a:t>
            </a:r>
            <a:r>
              <a:rPr sz="15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молодежи</a:t>
            </a:r>
            <a:r>
              <a:rPr sz="1500" b="1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b="1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его</a:t>
            </a:r>
            <a:r>
              <a:rPr sz="1500" b="1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активное использование</a:t>
            </a:r>
            <a:endParaRPr sz="1500">
              <a:latin typeface="Century Gothic"/>
              <a:cs typeface="Century Gothic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76023" y="6591668"/>
            <a:ext cx="187832" cy="1312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02C21E-EBFA-6FDB-B2EC-E28501809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2214F4A7-5E50-E2DF-324C-42FC9A09D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715796"/>
              </p:ext>
            </p:extLst>
          </p:nvPr>
        </p:nvGraphicFramePr>
        <p:xfrm>
          <a:off x="913528" y="2362200"/>
          <a:ext cx="7544672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01" y="153669"/>
            <a:ext cx="1153779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Муниципальная</a:t>
            </a:r>
            <a:r>
              <a:rPr spc="-45" dirty="0"/>
              <a:t> </a:t>
            </a:r>
            <a:r>
              <a:rPr spc="-10" dirty="0"/>
              <a:t>программа</a:t>
            </a:r>
          </a:p>
          <a:p>
            <a:pPr marL="481330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«Развитие</a:t>
            </a:r>
            <a:r>
              <a:rPr spc="-5" dirty="0"/>
              <a:t> </a:t>
            </a:r>
            <a:r>
              <a:rPr dirty="0"/>
              <a:t>физической</a:t>
            </a:r>
            <a:r>
              <a:rPr spc="-10" dirty="0"/>
              <a:t> </a:t>
            </a:r>
            <a:r>
              <a:rPr dirty="0"/>
              <a:t>культуры</a:t>
            </a:r>
            <a:r>
              <a:rPr spc="-1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dirty="0"/>
              <a:t>спорта» 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10" dirty="0"/>
              <a:t> руб.)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2196" y="2845561"/>
            <a:ext cx="4823054" cy="4581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3365" marR="198120" indent="-241300">
              <a:lnSpc>
                <a:spcPct val="116900"/>
              </a:lnSpc>
              <a:spcBef>
                <a:spcPts val="90"/>
              </a:spcBef>
              <a:buClr>
                <a:srgbClr val="1571B7"/>
              </a:buClr>
              <a:buSzPct val="153846"/>
              <a:buFont typeface="Times New Roman"/>
              <a:buChar char="■"/>
              <a:tabLst>
                <a:tab pos="254000" algn="l"/>
              </a:tabLst>
            </a:pPr>
            <a:r>
              <a:rPr lang="ru-RU" sz="1300" dirty="0">
                <a:latin typeface="Century Gothic"/>
                <a:cs typeface="Century Gothic"/>
              </a:rPr>
              <a:t>Финансовое</a:t>
            </a:r>
            <a:r>
              <a:rPr lang="ru-RU" sz="1300" spc="175" dirty="0">
                <a:latin typeface="Century Gothic"/>
                <a:cs typeface="Century Gothic"/>
              </a:rPr>
              <a:t> </a:t>
            </a:r>
            <a:r>
              <a:rPr lang="ru-RU" sz="1300" dirty="0">
                <a:latin typeface="Century Gothic"/>
                <a:cs typeface="Century Gothic"/>
              </a:rPr>
              <a:t>обеспечение</a:t>
            </a:r>
            <a:r>
              <a:rPr lang="ru-RU" sz="1300" spc="165" dirty="0">
                <a:latin typeface="Century Gothic"/>
                <a:cs typeface="Century Gothic"/>
              </a:rPr>
              <a:t> </a:t>
            </a:r>
            <a:r>
              <a:rPr lang="ru-RU" sz="1300" dirty="0">
                <a:latin typeface="Century Gothic"/>
                <a:cs typeface="Century Gothic"/>
              </a:rPr>
              <a:t>деятельности</a:t>
            </a:r>
            <a:r>
              <a:rPr lang="ru-RU" sz="1300" spc="170" dirty="0">
                <a:latin typeface="Century Gothic"/>
                <a:cs typeface="Century Gothic"/>
              </a:rPr>
              <a:t> </a:t>
            </a:r>
            <a:r>
              <a:rPr lang="ru-RU" sz="1300" spc="-20" dirty="0">
                <a:latin typeface="Century Gothic"/>
                <a:cs typeface="Century Gothic"/>
              </a:rPr>
              <a:t> </a:t>
            </a:r>
            <a:r>
              <a:rPr lang="ru-RU" sz="1300" dirty="0">
                <a:latin typeface="Century Gothic"/>
                <a:cs typeface="Century Gothic"/>
              </a:rPr>
              <a:t>спортивной</a:t>
            </a:r>
            <a:r>
              <a:rPr lang="ru-RU" sz="1300" spc="180" dirty="0">
                <a:latin typeface="Century Gothic"/>
                <a:cs typeface="Century Gothic"/>
              </a:rPr>
              <a:t> </a:t>
            </a:r>
            <a:r>
              <a:rPr lang="ru-RU" sz="1300" spc="-20" dirty="0">
                <a:latin typeface="Century Gothic"/>
                <a:cs typeface="Century Gothic"/>
              </a:rPr>
              <a:t>школы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93235"/>
              </p:ext>
            </p:extLst>
          </p:nvPr>
        </p:nvGraphicFramePr>
        <p:xfrm>
          <a:off x="1006474" y="1357332"/>
          <a:ext cx="5089525" cy="1121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8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L="473709" marR="476250" indent="-1270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890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840" marR="484505" indent="-1397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890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5459" marR="469900" indent="-1397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890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59"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900" b="1" spc="-20" dirty="0">
                          <a:latin typeface="Century Gothic"/>
                          <a:cs typeface="Century Gothic"/>
                        </a:rPr>
                        <a:t>9117,8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900" b="1" spc="-20" dirty="0">
                          <a:latin typeface="Century Gothic"/>
                          <a:cs typeface="Century Gothic"/>
                        </a:rPr>
                        <a:t>10628,0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900" b="1" spc="-20" dirty="0">
                          <a:latin typeface="Century Gothic"/>
                          <a:cs typeface="Century Gothic"/>
                        </a:rPr>
                        <a:t>10628,0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824471" y="1258824"/>
            <a:ext cx="4869180" cy="1545590"/>
            <a:chOff x="6824471" y="1258824"/>
            <a:chExt cx="4869180" cy="15455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0559" y="1289267"/>
              <a:ext cx="4805189" cy="15149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4471" y="1258824"/>
              <a:ext cx="4869180" cy="1447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47331" y="1296924"/>
              <a:ext cx="4721860" cy="1440180"/>
            </a:xfrm>
            <a:custGeom>
              <a:avLst/>
              <a:gdLst/>
              <a:ahLst/>
              <a:cxnLst/>
              <a:rect l="l" t="t" r="r" b="b"/>
              <a:pathLst>
                <a:path w="4721859" h="1440180">
                  <a:moveTo>
                    <a:pt x="4721352" y="0"/>
                  </a:moveTo>
                  <a:lnTo>
                    <a:pt x="0" y="0"/>
                  </a:lnTo>
                  <a:lnTo>
                    <a:pt x="0" y="1053591"/>
                  </a:lnTo>
                  <a:lnTo>
                    <a:pt x="2360676" y="1440179"/>
                  </a:lnTo>
                  <a:lnTo>
                    <a:pt x="4721352" y="1053591"/>
                  </a:lnTo>
                  <a:lnTo>
                    <a:pt x="4721352" y="0"/>
                  </a:lnTo>
                  <a:close/>
                </a:path>
              </a:pathLst>
            </a:custGeom>
            <a:solidFill>
              <a:srgbClr val="299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56297" y="1328419"/>
            <a:ext cx="4501515" cy="9382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35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ЦЕЛЬ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ПРОГРАММЫ:</a:t>
            </a:r>
            <a:r>
              <a:rPr sz="1500" b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Обеспечение</a:t>
            </a:r>
            <a:endParaRPr sz="1500" dirty="0">
              <a:latin typeface="Century Gothic"/>
              <a:cs typeface="Century Gothic"/>
            </a:endParaRPr>
          </a:p>
          <a:p>
            <a:pPr marL="12700" marR="5080" algn="ctr">
              <a:lnSpc>
                <a:spcPct val="102200"/>
              </a:lnSpc>
              <a:spcBef>
                <a:spcPts val="10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доступности</a:t>
            </a:r>
            <a:r>
              <a:rPr sz="1500" b="1" spc="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занятий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физической</a:t>
            </a:r>
            <a:r>
              <a:rPr sz="1500" b="1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культурой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спортом</a:t>
            </a:r>
            <a:r>
              <a:rPr sz="1500" b="1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населения</a:t>
            </a:r>
            <a:r>
              <a:rPr sz="1500" b="1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500" b="1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Калевальском муниципальном районе</a:t>
            </a:r>
            <a:endParaRPr sz="1500" dirty="0">
              <a:latin typeface="Century Gothic"/>
              <a:cs typeface="Century Gothic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23501" y="3001196"/>
            <a:ext cx="3691030" cy="327291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6023" y="6591668"/>
            <a:ext cx="185674" cy="1345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4D3449-952C-D2D8-D6B0-CE82F47E6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8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2747" y="1701613"/>
            <a:ext cx="3159252" cy="27347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8053" y="378078"/>
            <a:ext cx="4725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Меры</a:t>
            </a:r>
            <a:r>
              <a:rPr spc="-30" dirty="0"/>
              <a:t> </a:t>
            </a:r>
            <a:r>
              <a:rPr dirty="0"/>
              <a:t>социальной</a:t>
            </a:r>
            <a:r>
              <a:rPr spc="-20" dirty="0"/>
              <a:t> </a:t>
            </a:r>
            <a:r>
              <a:rPr spc="-10" dirty="0"/>
              <a:t>поддержки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08924"/>
              </p:ext>
            </p:extLst>
          </p:nvPr>
        </p:nvGraphicFramePr>
        <p:xfrm>
          <a:off x="1219200" y="1143000"/>
          <a:ext cx="7968615" cy="4661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6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059">
                <a:tc>
                  <a:txBody>
                    <a:bodyPr/>
                    <a:lstStyle/>
                    <a:p>
                      <a:pPr marL="376555" marR="56388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271780" algn="l"/>
                        </a:tabLst>
                        <a:defRPr/>
                      </a:pP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Единовременная</a:t>
                      </a:r>
                      <a:r>
                        <a:rPr lang="ru-RU" sz="14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материальная</a:t>
                      </a:r>
                      <a:r>
                        <a:rPr lang="ru-RU" sz="14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помощь</a:t>
                      </a:r>
                      <a:r>
                        <a:rPr lang="ru-RU" sz="14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социально</a:t>
                      </a:r>
                      <a:r>
                        <a:rPr lang="ru-RU" sz="14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незащищенным</a:t>
                      </a:r>
                      <a:r>
                        <a:rPr lang="ru-RU" sz="14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spc="-10" dirty="0">
                          <a:latin typeface="Century Gothic"/>
                          <a:cs typeface="Century Gothic"/>
                        </a:rPr>
                        <a:t>гражданам,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попавшим</a:t>
                      </a:r>
                      <a:r>
                        <a:rPr lang="ru-RU" sz="14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lang="ru-RU" sz="14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трудную</a:t>
                      </a:r>
                      <a:r>
                        <a:rPr lang="ru-RU" sz="14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жизненную</a:t>
                      </a:r>
                      <a:r>
                        <a:rPr lang="ru-RU" sz="14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spc="-10" dirty="0">
                          <a:latin typeface="Century Gothic"/>
                          <a:cs typeface="Century Gothic"/>
                        </a:rPr>
                        <a:t>ситуацию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  <a:p>
                      <a:pPr marL="90805" marR="563880" indent="0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Wingdings" panose="05000000000000000000" pitchFamily="2" charset="2"/>
                        <a:buNone/>
                        <a:tabLst>
                          <a:tab pos="271780" algn="l"/>
                        </a:tabLst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286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271145" marR="264160" indent="-180340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Wingdings"/>
                        <a:buChar char=""/>
                        <a:tabLst>
                          <a:tab pos="271780" algn="l"/>
                        </a:tabLst>
                      </a:pP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Оказание поддержки в реализации социально-значимых инициатив общественных объединений района</a:t>
                      </a:r>
                    </a:p>
                    <a:p>
                      <a:pPr marL="90805" marR="264160" indent="0">
                        <a:lnSpc>
                          <a:spcPct val="100000"/>
                        </a:lnSpc>
                        <a:spcBef>
                          <a:spcPts val="390"/>
                        </a:spcBef>
                        <a:buFont typeface="Wingdings"/>
                        <a:buNone/>
                        <a:tabLst>
                          <a:tab pos="271780" algn="l"/>
                        </a:tabLst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271145" marR="150495" indent="-180340">
                        <a:lnSpc>
                          <a:spcPct val="100000"/>
                        </a:lnSpc>
                        <a:spcBef>
                          <a:spcPts val="220"/>
                        </a:spcBef>
                        <a:buFont typeface="Wingdings"/>
                        <a:buChar char=""/>
                        <a:tabLst>
                          <a:tab pos="271780" algn="l"/>
                        </a:tabLst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Предоставление</a:t>
                      </a:r>
                      <a:r>
                        <a:rPr sz="14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субсидии</a:t>
                      </a:r>
                      <a:r>
                        <a:rPr sz="14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 err="1">
                          <a:latin typeface="Century Gothic"/>
                          <a:cs typeface="Century Gothic"/>
                        </a:rPr>
                        <a:t>молодым</a:t>
                      </a:r>
                      <a:r>
                        <a:rPr sz="14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 err="1">
                          <a:latin typeface="Century Gothic"/>
                          <a:cs typeface="Century Gothic"/>
                        </a:rPr>
                        <a:t>семьям</a:t>
                      </a:r>
                      <a:endParaRPr lang="ru-RU" sz="1400" spc="-10" dirty="0">
                        <a:latin typeface="Century Gothic"/>
                        <a:cs typeface="Century Gothic"/>
                      </a:endParaRPr>
                    </a:p>
                  </a:txBody>
                  <a:tcPr marL="0" marR="0" marT="2794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 marL="271145" marR="432434" indent="-180340">
                        <a:lnSpc>
                          <a:spcPct val="100000"/>
                        </a:lnSpc>
                        <a:spcBef>
                          <a:spcPts val="434"/>
                        </a:spcBef>
                        <a:buFont typeface="Wingdings"/>
                        <a:buChar char=""/>
                        <a:tabLst>
                          <a:tab pos="271780" algn="l"/>
                        </a:tabLst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Обеспечение</a:t>
                      </a:r>
                      <a:r>
                        <a:rPr sz="14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мер</a:t>
                      </a:r>
                      <a:r>
                        <a:rPr sz="14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социальной</a:t>
                      </a:r>
                      <a:r>
                        <a:rPr sz="14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поддержки</a:t>
                      </a:r>
                      <a:r>
                        <a:rPr sz="14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граждан</a:t>
                      </a:r>
                      <a:r>
                        <a:rPr sz="14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из</a:t>
                      </a:r>
                      <a:r>
                        <a:rPr sz="14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числа</a:t>
                      </a:r>
                      <a:r>
                        <a:rPr sz="14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неработающих пенсионеров,</a:t>
                      </a:r>
                      <a:r>
                        <a:rPr sz="14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вышедших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на</a:t>
                      </a:r>
                      <a:r>
                        <a:rPr sz="14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пенсию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по</a:t>
                      </a:r>
                      <a:r>
                        <a:rPr sz="14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возрасту</a:t>
                      </a:r>
                      <a:r>
                        <a:rPr sz="14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 err="1">
                          <a:latin typeface="Century Gothic"/>
                          <a:cs typeface="Century Gothic"/>
                        </a:rPr>
                        <a:t>из</a:t>
                      </a:r>
                      <a:r>
                        <a:rPr sz="14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400" spc="-20" dirty="0">
                          <a:latin typeface="Century Gothic"/>
                          <a:cs typeface="Century Gothic"/>
                        </a:rPr>
                        <a:t>числа лиц органов местного самоуправления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994">
                <a:tc>
                  <a:txBody>
                    <a:bodyPr/>
                    <a:lstStyle/>
                    <a:p>
                      <a:pPr marL="271145" marR="777240" indent="-180340">
                        <a:lnSpc>
                          <a:spcPct val="100000"/>
                        </a:lnSpc>
                        <a:spcBef>
                          <a:spcPts val="1315"/>
                        </a:spcBef>
                        <a:buFont typeface="Wingdings"/>
                        <a:buChar char=""/>
                        <a:tabLst>
                          <a:tab pos="271780" algn="l"/>
                        </a:tabLst>
                      </a:pP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Финансирование выплаты Почетным гражданам Калевальского района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6700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1245">
                <a:tc>
                  <a:txBody>
                    <a:bodyPr/>
                    <a:lstStyle/>
                    <a:p>
                      <a:pPr marL="271145" marR="659130" indent="-180340">
                        <a:lnSpc>
                          <a:spcPts val="1680"/>
                        </a:lnSpc>
                        <a:spcBef>
                          <a:spcPts val="30"/>
                        </a:spcBef>
                        <a:buFont typeface="Wingdings"/>
                        <a:buChar char=""/>
                        <a:tabLst>
                          <a:tab pos="271780" algn="l"/>
                        </a:tabLst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023" y="6591668"/>
            <a:ext cx="187832" cy="1345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E6BC2-79D8-CFCE-8614-6B3EEB3C0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3835" y="424941"/>
            <a:ext cx="5760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Расходы</a:t>
            </a:r>
            <a:r>
              <a:rPr spc="-10" dirty="0"/>
              <a:t> </a:t>
            </a:r>
            <a:r>
              <a:rPr dirty="0"/>
              <a:t>на</a:t>
            </a:r>
            <a:r>
              <a:rPr spc="-15" dirty="0"/>
              <a:t> </a:t>
            </a:r>
            <a:r>
              <a:rPr dirty="0"/>
              <a:t>охрану</a:t>
            </a:r>
            <a:r>
              <a:rPr spc="-10" dirty="0"/>
              <a:t> </a:t>
            </a:r>
            <a:r>
              <a:rPr dirty="0"/>
              <a:t>семьи</a:t>
            </a:r>
            <a:r>
              <a:rPr spc="-2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10" dirty="0"/>
              <a:t>детства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70380"/>
              </p:ext>
            </p:extLst>
          </p:nvPr>
        </p:nvGraphicFramePr>
        <p:xfrm>
          <a:off x="1229741" y="1831213"/>
          <a:ext cx="10329545" cy="3288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4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305"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1600" spc="-10" dirty="0">
                          <a:latin typeface="Century Gothic"/>
                          <a:cs typeface="Century Gothic"/>
                        </a:rPr>
                        <a:t>Наименование</a:t>
                      </a:r>
                      <a:r>
                        <a:rPr sz="16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расходов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20447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 cap="flat" cmpd="sng" algn="ctr">
                      <a:solidFill>
                        <a:srgbClr val="299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marR="274320" indent="2990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Прогноз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численности</a:t>
                      </a:r>
                      <a:r>
                        <a:rPr sz="12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5" dirty="0" err="1">
                          <a:latin typeface="Century Gothic"/>
                          <a:cs typeface="Century Gothic"/>
                        </a:rPr>
                        <a:t>на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год</a:t>
                      </a:r>
                      <a:r>
                        <a:rPr sz="1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(чел.)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 cap="flat" cmpd="sng" algn="ctr">
                      <a:solidFill>
                        <a:srgbClr val="299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1940" marR="406400" indent="12446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Прогноз </a:t>
                      </a:r>
                      <a:r>
                        <a:rPr sz="1200" dirty="0" err="1">
                          <a:latin typeface="Century Gothic"/>
                          <a:cs typeface="Century Gothic"/>
                        </a:rPr>
                        <a:t>на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2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(тыс.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руб.)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 cap="flat" cmpd="sng" algn="ctr">
                      <a:solidFill>
                        <a:srgbClr val="2995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121920" marR="128270" algn="just">
                        <a:lnSpc>
                          <a:spcPct val="100000"/>
                        </a:lnSpc>
                        <a:spcBef>
                          <a:spcPts val="334"/>
                        </a:spcBef>
                        <a:tabLst>
                          <a:tab pos="5872480" algn="l"/>
                        </a:tabLst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Начисление</a:t>
                      </a:r>
                      <a:r>
                        <a:rPr sz="1400" spc="170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400" spc="16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выплата</a:t>
                      </a:r>
                      <a:r>
                        <a:rPr sz="1400" spc="170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компенсации</a:t>
                      </a:r>
                      <a:r>
                        <a:rPr sz="1400" spc="170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платы,</a:t>
                      </a:r>
                      <a:r>
                        <a:rPr sz="1400" spc="16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взимаемой</a:t>
                      </a:r>
                      <a:r>
                        <a:rPr sz="1400" spc="16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с</a:t>
                      </a:r>
                      <a:r>
                        <a:rPr sz="1400" spc="170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родителей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(законных</a:t>
                      </a:r>
                      <a:r>
                        <a:rPr sz="1400" spc="35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представителей)</a:t>
                      </a:r>
                      <a:r>
                        <a:rPr sz="1400" spc="34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за</a:t>
                      </a:r>
                      <a:r>
                        <a:rPr sz="1400" spc="35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присмотр</a:t>
                      </a:r>
                      <a:r>
                        <a:rPr sz="1400" spc="350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400" spc="35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уход</a:t>
                      </a:r>
                      <a:r>
                        <a:rPr sz="1400" spc="35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за</a:t>
                      </a:r>
                      <a:r>
                        <a:rPr sz="1400" spc="350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детьми</a:t>
                      </a:r>
                      <a:r>
                        <a:rPr sz="1400" spc="355" dirty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400" spc="-50" dirty="0"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образовательных</a:t>
                      </a:r>
                      <a:r>
                        <a:rPr sz="1400" spc="215" dirty="0">
                          <a:latin typeface="Century Gothic"/>
                          <a:cs typeface="Century Gothic"/>
                        </a:rPr>
                        <a:t>   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организациях,</a:t>
                      </a:r>
                      <a:r>
                        <a:rPr sz="1400" spc="215" dirty="0">
                          <a:latin typeface="Century Gothic"/>
                          <a:cs typeface="Century Gothic"/>
                        </a:rPr>
                        <a:t>   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реализующих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	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дошкольную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образовательную</a:t>
                      </a:r>
                      <a:r>
                        <a:rPr sz="14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программу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584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245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R="1212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500" dirty="0">
                          <a:latin typeface="Century Gothic"/>
                          <a:cs typeface="Century Gothic"/>
                        </a:rPr>
                        <a:t>3 008,4</a:t>
                      </a: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T w="12700">
                      <a:solidFill>
                        <a:srgbClr val="2995E7"/>
                      </a:solidFill>
                      <a:prstDash val="solid"/>
                    </a:lnT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21920" marR="128905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1894205" algn="l"/>
                          <a:tab pos="3570604" algn="l"/>
                          <a:tab pos="4855845" algn="l"/>
                          <a:tab pos="5948680" algn="l"/>
                        </a:tabLst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545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627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128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121920" marR="126364" algn="just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5085" marB="0"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532889" y="1062609"/>
            <a:ext cx="97237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3195" marR="5080" indent="-269049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Средства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на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финансовое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обеспечение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расходов,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направленных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на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охрану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семьи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и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детства, предоставляются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из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lang="ru-RU" sz="1600" spc="-40" dirty="0">
                <a:latin typeface="Century Gothic"/>
                <a:cs typeface="Century Gothic"/>
              </a:rPr>
              <a:t>районного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бюджета.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023" y="6591668"/>
            <a:ext cx="186562" cy="1345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08B33D-9E39-4748-2A4D-83A5CB090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4773167"/>
            <a:ext cx="11399520" cy="20848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101" y="153669"/>
            <a:ext cx="1153779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Муниципальные</a:t>
            </a:r>
            <a:r>
              <a:rPr spc="-75" dirty="0"/>
              <a:t> </a:t>
            </a:r>
            <a:r>
              <a:rPr dirty="0"/>
              <a:t>программы,</a:t>
            </a:r>
            <a:r>
              <a:rPr spc="-40" dirty="0"/>
              <a:t> </a:t>
            </a:r>
            <a:r>
              <a:rPr dirty="0"/>
              <a:t>направленные</a:t>
            </a:r>
            <a:r>
              <a:rPr spc="-35" dirty="0"/>
              <a:t> </a:t>
            </a:r>
            <a:r>
              <a:rPr dirty="0"/>
              <a:t>на</a:t>
            </a:r>
            <a:r>
              <a:rPr spc="-35" dirty="0"/>
              <a:t> </a:t>
            </a:r>
            <a:r>
              <a:rPr spc="-10" dirty="0"/>
              <a:t>поддержку</a:t>
            </a:r>
          </a:p>
          <a:p>
            <a:pPr marL="576580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отраслей</a:t>
            </a:r>
            <a:r>
              <a:rPr spc="-10" dirty="0"/>
              <a:t> </a:t>
            </a:r>
            <a:r>
              <a:rPr dirty="0" err="1"/>
              <a:t>экономики</a:t>
            </a:r>
            <a:r>
              <a:rPr spc="-40" dirty="0"/>
              <a:t> </a:t>
            </a:r>
            <a:r>
              <a:rPr dirty="0"/>
              <a:t>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20" dirty="0"/>
              <a:t> </a:t>
            </a:r>
            <a:r>
              <a:rPr spc="-10" dirty="0"/>
              <a:t>руб.)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092592"/>
              </p:ext>
            </p:extLst>
          </p:nvPr>
        </p:nvGraphicFramePr>
        <p:xfrm>
          <a:off x="1094066" y="987297"/>
          <a:ext cx="10795633" cy="2315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 marR="146050" indent="-139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6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22C583"/>
                      </a:solidFill>
                      <a:prstDash val="solid"/>
                    </a:lnT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 marR="178435" indent="-139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6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22C583"/>
                      </a:solidFill>
                      <a:prstDash val="solid"/>
                    </a:lnT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 marR="201295" indent="-139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6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25" dirty="0">
                          <a:latin typeface="Century Gothic"/>
                          <a:cs typeface="Century Gothic"/>
                        </a:rPr>
                        <a:t>год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880" marB="0">
                    <a:lnT w="12700">
                      <a:solidFill>
                        <a:srgbClr val="22C583"/>
                      </a:solidFill>
                      <a:prstDash val="solid"/>
                    </a:lnT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10" dirty="0">
                          <a:latin typeface="Century Gothic"/>
                          <a:cs typeface="Century Gothic"/>
                        </a:rPr>
                        <a:t>Поддержка</a:t>
                      </a:r>
                      <a:r>
                        <a:rPr sz="16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6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развитие</a:t>
                      </a:r>
                      <a:r>
                        <a:rPr sz="16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малого</a:t>
                      </a:r>
                      <a:r>
                        <a:rPr sz="16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6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среднего</a:t>
                      </a:r>
                      <a:r>
                        <a:rPr sz="16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предпринимательства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T w="12700" cap="flat" cmpd="sng" algn="ctr">
                      <a:solidFill>
                        <a:srgbClr val="22C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T w="12700" cap="flat" cmpd="sng" algn="ctr">
                      <a:solidFill>
                        <a:srgbClr val="22C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T w="12700" cap="flat" cmpd="sng" algn="ctr">
                      <a:solidFill>
                        <a:srgbClr val="22C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T w="12700" cap="flat" cmpd="sng" algn="ctr">
                      <a:solidFill>
                        <a:srgbClr val="22C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Обеспечение жильём молодых семей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2 208,7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20" dirty="0">
                          <a:latin typeface="Century Gothic"/>
                          <a:cs typeface="Century Gothic"/>
                        </a:rPr>
                        <a:t>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121920" marR="103568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b="1" dirty="0">
                          <a:latin typeface="Century Gothic"/>
                          <a:cs typeface="Century Gothic"/>
                        </a:rPr>
                        <a:t>ИТОГО</a:t>
                      </a:r>
                      <a:r>
                        <a:rPr sz="1600" b="1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dirty="0">
                          <a:latin typeface="Century Gothic"/>
                          <a:cs typeface="Century Gothic"/>
                        </a:rPr>
                        <a:t>по</a:t>
                      </a:r>
                      <a:r>
                        <a:rPr sz="1600" b="1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10" dirty="0">
                          <a:latin typeface="Century Gothic"/>
                          <a:cs typeface="Century Gothic"/>
                        </a:rPr>
                        <a:t>муниципальным</a:t>
                      </a:r>
                      <a:r>
                        <a:rPr sz="1600" b="1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dirty="0">
                          <a:latin typeface="Century Gothic"/>
                          <a:cs typeface="Century Gothic"/>
                        </a:rPr>
                        <a:t>программам,</a:t>
                      </a:r>
                      <a:r>
                        <a:rPr sz="1600" b="1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dirty="0">
                          <a:latin typeface="Century Gothic"/>
                          <a:cs typeface="Century Gothic"/>
                        </a:rPr>
                        <a:t>направленным</a:t>
                      </a:r>
                      <a:r>
                        <a:rPr sz="1600" b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25" dirty="0">
                          <a:latin typeface="Century Gothic"/>
                          <a:cs typeface="Century Gothic"/>
                        </a:rPr>
                        <a:t>на </a:t>
                      </a:r>
                      <a:r>
                        <a:rPr sz="1600" b="1" spc="-10" dirty="0">
                          <a:latin typeface="Century Gothic"/>
                          <a:cs typeface="Century Gothic"/>
                        </a:rPr>
                        <a:t>поддержку</a:t>
                      </a:r>
                      <a:r>
                        <a:rPr sz="1600" b="1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dirty="0">
                          <a:latin typeface="Century Gothic"/>
                          <a:cs typeface="Century Gothic"/>
                        </a:rPr>
                        <a:t>отраслей</a:t>
                      </a:r>
                      <a:r>
                        <a:rPr sz="1600" b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10" dirty="0">
                          <a:latin typeface="Century Gothic"/>
                          <a:cs typeface="Century Gothic"/>
                        </a:rPr>
                        <a:t>экономики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58419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lang="ru-RU" sz="1600" b="1" spc="-10" dirty="0">
                          <a:latin typeface="Century Gothic"/>
                          <a:cs typeface="Century Gothic"/>
                        </a:rPr>
                        <a:t>2 228,7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9705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lang="ru-RU" sz="1600" b="1" spc="-10" dirty="0">
                          <a:latin typeface="Century Gothic"/>
                          <a:cs typeface="Century Gothic"/>
                        </a:rPr>
                        <a:t>20,0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9705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lang="ru-RU" sz="1600" b="1" spc="-10" dirty="0">
                          <a:latin typeface="Century Gothic"/>
                          <a:cs typeface="Century Gothic"/>
                        </a:rPr>
                        <a:t>20,0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79705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Century Gothic"/>
                          <a:cs typeface="Century Gothic"/>
                        </a:rPr>
                        <a:t>Удельный</a:t>
                      </a:r>
                      <a:r>
                        <a:rPr sz="16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вес</a:t>
                      </a:r>
                      <a:r>
                        <a:rPr sz="16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6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общем</a:t>
                      </a:r>
                      <a:r>
                        <a:rPr sz="16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объеме</a:t>
                      </a:r>
                      <a:r>
                        <a:rPr sz="16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dirty="0">
                          <a:latin typeface="Century Gothic"/>
                          <a:cs typeface="Century Gothic"/>
                        </a:rPr>
                        <a:t>расходов</a:t>
                      </a:r>
                      <a:r>
                        <a:rPr sz="16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бюджета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0,53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%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0,01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%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600" spc="-10" dirty="0">
                          <a:latin typeface="Century Gothic"/>
                          <a:cs typeface="Century Gothic"/>
                        </a:rPr>
                        <a:t>0,01 </a:t>
                      </a:r>
                      <a:r>
                        <a:rPr sz="1600" spc="-10" dirty="0">
                          <a:latin typeface="Century Gothic"/>
                          <a:cs typeface="Century Gothic"/>
                        </a:rPr>
                        <a:t>%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6515" marB="0">
                    <a:lnB w="12700">
                      <a:solidFill>
                        <a:srgbClr val="22C58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852909" y="6524040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entury Gothic"/>
                <a:cs typeface="Century Gothic"/>
              </a:rPr>
              <a:t>29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823A42-92CE-1440-BEFF-C4305C036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7940" y="3296379"/>
            <a:ext cx="3682706" cy="32080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5085" y="267081"/>
            <a:ext cx="1102741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95"/>
              </a:spcBef>
            </a:pPr>
            <a:r>
              <a:rPr sz="2150" dirty="0"/>
              <a:t>Муниципальная</a:t>
            </a:r>
            <a:r>
              <a:rPr sz="2150" spc="-150" dirty="0"/>
              <a:t> </a:t>
            </a:r>
            <a:r>
              <a:rPr sz="2150" spc="-10" dirty="0"/>
              <a:t>программа</a:t>
            </a:r>
            <a:endParaRPr sz="2150" dirty="0"/>
          </a:p>
          <a:p>
            <a:pPr algn="ctr">
              <a:lnSpc>
                <a:spcPct val="100000"/>
              </a:lnSpc>
            </a:pPr>
            <a:r>
              <a:rPr sz="2150" dirty="0"/>
              <a:t>«Поддержка</a:t>
            </a:r>
            <a:r>
              <a:rPr sz="2150" spc="-85" dirty="0"/>
              <a:t> </a:t>
            </a:r>
            <a:r>
              <a:rPr sz="2150" dirty="0"/>
              <a:t>и</a:t>
            </a:r>
            <a:r>
              <a:rPr sz="2150" spc="-90" dirty="0"/>
              <a:t> </a:t>
            </a:r>
            <a:r>
              <a:rPr sz="2150" dirty="0"/>
              <a:t>развитие</a:t>
            </a:r>
            <a:r>
              <a:rPr sz="2150" spc="-80" dirty="0"/>
              <a:t> </a:t>
            </a:r>
            <a:r>
              <a:rPr sz="2150" dirty="0"/>
              <a:t>малого</a:t>
            </a:r>
            <a:r>
              <a:rPr sz="2150" spc="-85" dirty="0"/>
              <a:t> </a:t>
            </a:r>
            <a:r>
              <a:rPr sz="2150" dirty="0"/>
              <a:t>и</a:t>
            </a:r>
            <a:r>
              <a:rPr sz="2150" spc="-95" dirty="0"/>
              <a:t> </a:t>
            </a:r>
            <a:r>
              <a:rPr sz="2150" dirty="0"/>
              <a:t>среднего</a:t>
            </a:r>
            <a:r>
              <a:rPr sz="2150" spc="-95" dirty="0"/>
              <a:t> </a:t>
            </a:r>
            <a:r>
              <a:rPr sz="2150" spc="-10" dirty="0"/>
              <a:t>предпринимательства»</a:t>
            </a:r>
            <a:r>
              <a:rPr sz="2150" spc="-60" dirty="0"/>
              <a:t> </a:t>
            </a:r>
            <a:r>
              <a:rPr sz="2150" dirty="0"/>
              <a:t>(</a:t>
            </a:r>
            <a:r>
              <a:rPr lang="ru-RU" sz="2150" dirty="0"/>
              <a:t>тыс</a:t>
            </a:r>
            <a:r>
              <a:rPr sz="2150" dirty="0"/>
              <a:t>.</a:t>
            </a:r>
            <a:r>
              <a:rPr sz="2150" spc="-80" dirty="0"/>
              <a:t> </a:t>
            </a:r>
            <a:r>
              <a:rPr sz="2150" spc="-10" dirty="0"/>
              <a:t>руб.)</a:t>
            </a:r>
            <a:endParaRPr sz="2150" dirty="0"/>
          </a:p>
        </p:txBody>
      </p:sp>
      <p:grpSp>
        <p:nvGrpSpPr>
          <p:cNvPr id="4" name="object 4"/>
          <p:cNvGrpSpPr/>
          <p:nvPr/>
        </p:nvGrpSpPr>
        <p:grpSpPr>
          <a:xfrm>
            <a:off x="1031963" y="1918461"/>
            <a:ext cx="5839460" cy="465455"/>
            <a:chOff x="1031963" y="1918461"/>
            <a:chExt cx="5839460" cy="465455"/>
          </a:xfrm>
        </p:grpSpPr>
        <p:sp>
          <p:nvSpPr>
            <p:cNvPr id="5" name="object 5"/>
            <p:cNvSpPr/>
            <p:nvPr/>
          </p:nvSpPr>
          <p:spPr>
            <a:xfrm>
              <a:off x="3616452" y="1924811"/>
              <a:ext cx="3255010" cy="452755"/>
            </a:xfrm>
            <a:custGeom>
              <a:avLst/>
              <a:gdLst/>
              <a:ahLst/>
              <a:cxnLst/>
              <a:rect l="l" t="t" r="r" b="b"/>
              <a:pathLst>
                <a:path w="3255009" h="452755">
                  <a:moveTo>
                    <a:pt x="1148676" y="0"/>
                  </a:moveTo>
                  <a:lnTo>
                    <a:pt x="0" y="0"/>
                  </a:lnTo>
                  <a:lnTo>
                    <a:pt x="0" y="452501"/>
                  </a:lnTo>
                  <a:lnTo>
                    <a:pt x="1148676" y="452501"/>
                  </a:lnTo>
                  <a:lnTo>
                    <a:pt x="1148676" y="0"/>
                  </a:lnTo>
                  <a:close/>
                </a:path>
                <a:path w="3255009" h="452755">
                  <a:moveTo>
                    <a:pt x="3254629" y="0"/>
                  </a:moveTo>
                  <a:lnTo>
                    <a:pt x="2201672" y="0"/>
                  </a:lnTo>
                  <a:lnTo>
                    <a:pt x="1148715" y="0"/>
                  </a:lnTo>
                  <a:lnTo>
                    <a:pt x="1148715" y="452501"/>
                  </a:lnTo>
                  <a:lnTo>
                    <a:pt x="2201672" y="452501"/>
                  </a:lnTo>
                  <a:lnTo>
                    <a:pt x="3254629" y="452501"/>
                  </a:lnTo>
                  <a:lnTo>
                    <a:pt x="3254629" y="0"/>
                  </a:lnTo>
                  <a:close/>
                </a:path>
              </a:pathLst>
            </a:custGeom>
            <a:solidFill>
              <a:srgbClr val="22C58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1963" y="1918461"/>
              <a:ext cx="5839460" cy="465455"/>
            </a:xfrm>
            <a:custGeom>
              <a:avLst/>
              <a:gdLst/>
              <a:ahLst/>
              <a:cxnLst/>
              <a:rect l="l" t="t" r="r" b="b"/>
              <a:pathLst>
                <a:path w="5839459" h="465455">
                  <a:moveTo>
                    <a:pt x="2584488" y="0"/>
                  </a:moveTo>
                  <a:lnTo>
                    <a:pt x="2584488" y="465200"/>
                  </a:lnTo>
                </a:path>
                <a:path w="5839459" h="465455">
                  <a:moveTo>
                    <a:pt x="2578138" y="6350"/>
                  </a:moveTo>
                  <a:lnTo>
                    <a:pt x="5839117" y="6350"/>
                  </a:lnTo>
                </a:path>
                <a:path w="5839459" h="465455">
                  <a:moveTo>
                    <a:pt x="0" y="458850"/>
                  </a:moveTo>
                  <a:lnTo>
                    <a:pt x="2590838" y="458850"/>
                  </a:lnTo>
                </a:path>
              </a:pathLst>
            </a:custGeom>
            <a:ln w="12700">
              <a:solidFill>
                <a:srgbClr val="22C5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611512"/>
              </p:ext>
            </p:extLst>
          </p:nvPr>
        </p:nvGraphicFramePr>
        <p:xfrm>
          <a:off x="1031963" y="1465961"/>
          <a:ext cx="5838824" cy="3388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123825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60">
                <a:tc gridSpan="2"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Мероприятия</a:t>
                      </a:r>
                      <a:r>
                        <a:rPr sz="13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программы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300" spc="-10" dirty="0">
                          <a:latin typeface="Century Gothic"/>
                          <a:cs typeface="Century Gothic"/>
                        </a:rPr>
                        <a:t>Софинансирование субсидии на</a:t>
                      </a:r>
                      <a:r>
                        <a:rPr sz="1300" spc="-10" dirty="0">
                          <a:latin typeface="Century Gothic"/>
                          <a:cs typeface="Century Gothic"/>
                        </a:rPr>
                        <a:t> 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121920" marR="568325">
                        <a:lnSpc>
                          <a:spcPct val="100000"/>
                        </a:lnSpc>
                      </a:pP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реализацию дополнительных мероприятий по </a:t>
                      </a:r>
                      <a:r>
                        <a:rPr sz="1300" dirty="0">
                          <a:latin typeface="Century Gothic"/>
                          <a:cs typeface="Century Gothic"/>
                        </a:rPr>
                        <a:t>поддержк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е малого и среднего </a:t>
                      </a: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предпринимательства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300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300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300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300" b="1" spc="-10" dirty="0">
                          <a:latin typeface="Century Gothic"/>
                          <a:cs typeface="Century Gothic"/>
                        </a:rPr>
                        <a:t>ИТОГО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300" b="1" spc="-25" dirty="0">
                          <a:latin typeface="Century Gothic"/>
                          <a:cs typeface="Century Gothic"/>
                        </a:rPr>
                        <a:t>0,</a:t>
                      </a: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20,0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7094210" y="1434083"/>
            <a:ext cx="4375785" cy="1792605"/>
            <a:chOff x="7094210" y="1434083"/>
            <a:chExt cx="4375785" cy="179260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4210" y="1464532"/>
              <a:ext cx="4375423" cy="17617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3947" y="1434083"/>
              <a:ext cx="4207763" cy="16779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10983" y="1472183"/>
              <a:ext cx="4291965" cy="1687195"/>
            </a:xfrm>
            <a:custGeom>
              <a:avLst/>
              <a:gdLst/>
              <a:ahLst/>
              <a:cxnLst/>
              <a:rect l="l" t="t" r="r" b="b"/>
              <a:pathLst>
                <a:path w="4291965" h="1687195">
                  <a:moveTo>
                    <a:pt x="4291584" y="0"/>
                  </a:moveTo>
                  <a:lnTo>
                    <a:pt x="0" y="0"/>
                  </a:lnTo>
                  <a:lnTo>
                    <a:pt x="0" y="1486027"/>
                  </a:lnTo>
                  <a:lnTo>
                    <a:pt x="2145792" y="1687067"/>
                  </a:lnTo>
                  <a:lnTo>
                    <a:pt x="4291584" y="1486027"/>
                  </a:lnTo>
                  <a:lnTo>
                    <a:pt x="4291584" y="0"/>
                  </a:lnTo>
                  <a:close/>
                </a:path>
              </a:pathLst>
            </a:custGeom>
            <a:solidFill>
              <a:srgbClr val="1A9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35393" y="1503425"/>
            <a:ext cx="3842385" cy="11731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2099"/>
              </a:lnSpc>
              <a:spcBef>
                <a:spcPts val="95"/>
              </a:spcBef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ЦЕЛЬ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ПРОГРАММЫ:</a:t>
            </a:r>
            <a:r>
              <a:rPr sz="1500" b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Улучшение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инвестиционной</a:t>
            </a:r>
            <a:r>
              <a:rPr sz="1500" b="1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привлекательности</a:t>
            </a:r>
            <a:r>
              <a:rPr sz="1500" b="1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и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реализация</a:t>
            </a:r>
            <a:r>
              <a:rPr sz="15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мер</a:t>
            </a:r>
            <a:r>
              <a:rPr sz="15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sz="150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созданию</a:t>
            </a:r>
            <a:endParaRPr sz="1500" dirty="0">
              <a:latin typeface="Century Gothic"/>
              <a:cs typeface="Century Gothic"/>
            </a:endParaRPr>
          </a:p>
          <a:p>
            <a:pPr marL="81280" marR="73660" indent="-635" algn="ctr">
              <a:lnSpc>
                <a:spcPct val="102000"/>
              </a:lnSpc>
            </a:pP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благоприятной</a:t>
            </a:r>
            <a:r>
              <a:rPr sz="15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деловой</a:t>
            </a:r>
            <a:r>
              <a:rPr sz="1500" b="1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dirty="0" err="1">
                <a:solidFill>
                  <a:srgbClr val="FFFFFF"/>
                </a:solidFill>
                <a:latin typeface="Century Gothic"/>
                <a:cs typeface="Century Gothic"/>
              </a:rPr>
              <a:t>среды</a:t>
            </a:r>
            <a:r>
              <a:rPr sz="1500" b="1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lang="ru-RU" sz="15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Калевальском муниципальном районе</a:t>
            </a:r>
            <a:endParaRPr sz="1500" dirty="0">
              <a:latin typeface="Century Gothic"/>
              <a:cs typeface="Century Gothic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7040" y="6591668"/>
            <a:ext cx="184657" cy="1345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99466C-5E0C-C07E-1A40-C16BA8530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5085" y="267081"/>
            <a:ext cx="1102741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95"/>
              </a:spcBef>
            </a:pPr>
            <a:r>
              <a:rPr sz="2150" dirty="0"/>
              <a:t>Муниципальная</a:t>
            </a:r>
            <a:r>
              <a:rPr sz="2150" spc="-150" dirty="0"/>
              <a:t> </a:t>
            </a:r>
            <a:r>
              <a:rPr sz="2150" spc="-10" dirty="0"/>
              <a:t>программа</a:t>
            </a:r>
            <a:endParaRPr sz="2150" dirty="0"/>
          </a:p>
          <a:p>
            <a:pPr algn="ctr">
              <a:lnSpc>
                <a:spcPct val="100000"/>
              </a:lnSpc>
            </a:pPr>
            <a:r>
              <a:rPr sz="2150" dirty="0"/>
              <a:t>«</a:t>
            </a:r>
            <a:r>
              <a:rPr lang="ru-RU" sz="2150" dirty="0"/>
              <a:t>Развитие средств массовой информации</a:t>
            </a:r>
            <a:r>
              <a:rPr sz="2150" spc="-10" dirty="0"/>
              <a:t>»</a:t>
            </a:r>
            <a:r>
              <a:rPr sz="2150" spc="-60" dirty="0"/>
              <a:t> </a:t>
            </a:r>
            <a:r>
              <a:rPr sz="2150" dirty="0"/>
              <a:t>(</a:t>
            </a:r>
            <a:r>
              <a:rPr lang="ru-RU" sz="2150" dirty="0"/>
              <a:t>тыс</a:t>
            </a:r>
            <a:r>
              <a:rPr sz="2150" dirty="0"/>
              <a:t>.</a:t>
            </a:r>
            <a:r>
              <a:rPr sz="2150" spc="-80" dirty="0"/>
              <a:t> </a:t>
            </a:r>
            <a:r>
              <a:rPr sz="2150" spc="-10" dirty="0"/>
              <a:t>руб.)</a:t>
            </a:r>
            <a:endParaRPr sz="2150" dirty="0"/>
          </a:p>
        </p:txBody>
      </p:sp>
      <p:grpSp>
        <p:nvGrpSpPr>
          <p:cNvPr id="4" name="object 4"/>
          <p:cNvGrpSpPr/>
          <p:nvPr/>
        </p:nvGrpSpPr>
        <p:grpSpPr>
          <a:xfrm>
            <a:off x="1031963" y="1918461"/>
            <a:ext cx="5839460" cy="465455"/>
            <a:chOff x="1031963" y="1918461"/>
            <a:chExt cx="5839460" cy="465455"/>
          </a:xfrm>
        </p:grpSpPr>
        <p:sp>
          <p:nvSpPr>
            <p:cNvPr id="5" name="object 5"/>
            <p:cNvSpPr/>
            <p:nvPr/>
          </p:nvSpPr>
          <p:spPr>
            <a:xfrm>
              <a:off x="3616452" y="1924811"/>
              <a:ext cx="3255010" cy="452755"/>
            </a:xfrm>
            <a:custGeom>
              <a:avLst/>
              <a:gdLst/>
              <a:ahLst/>
              <a:cxnLst/>
              <a:rect l="l" t="t" r="r" b="b"/>
              <a:pathLst>
                <a:path w="3255009" h="452755">
                  <a:moveTo>
                    <a:pt x="1148676" y="0"/>
                  </a:moveTo>
                  <a:lnTo>
                    <a:pt x="0" y="0"/>
                  </a:lnTo>
                  <a:lnTo>
                    <a:pt x="0" y="452501"/>
                  </a:lnTo>
                  <a:lnTo>
                    <a:pt x="1148676" y="452501"/>
                  </a:lnTo>
                  <a:lnTo>
                    <a:pt x="1148676" y="0"/>
                  </a:lnTo>
                  <a:close/>
                </a:path>
                <a:path w="3255009" h="452755">
                  <a:moveTo>
                    <a:pt x="3254629" y="0"/>
                  </a:moveTo>
                  <a:lnTo>
                    <a:pt x="2201672" y="0"/>
                  </a:lnTo>
                  <a:lnTo>
                    <a:pt x="1148715" y="0"/>
                  </a:lnTo>
                  <a:lnTo>
                    <a:pt x="1148715" y="452501"/>
                  </a:lnTo>
                  <a:lnTo>
                    <a:pt x="2201672" y="452501"/>
                  </a:lnTo>
                  <a:lnTo>
                    <a:pt x="3254629" y="452501"/>
                  </a:lnTo>
                  <a:lnTo>
                    <a:pt x="3254629" y="0"/>
                  </a:lnTo>
                  <a:close/>
                </a:path>
              </a:pathLst>
            </a:custGeom>
            <a:solidFill>
              <a:srgbClr val="22C58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1963" y="1918461"/>
              <a:ext cx="5839460" cy="465455"/>
            </a:xfrm>
            <a:custGeom>
              <a:avLst/>
              <a:gdLst/>
              <a:ahLst/>
              <a:cxnLst/>
              <a:rect l="l" t="t" r="r" b="b"/>
              <a:pathLst>
                <a:path w="5839459" h="465455">
                  <a:moveTo>
                    <a:pt x="2584488" y="0"/>
                  </a:moveTo>
                  <a:lnTo>
                    <a:pt x="2584488" y="465200"/>
                  </a:lnTo>
                </a:path>
                <a:path w="5839459" h="465455">
                  <a:moveTo>
                    <a:pt x="2578138" y="6350"/>
                  </a:moveTo>
                  <a:lnTo>
                    <a:pt x="5839117" y="6350"/>
                  </a:lnTo>
                </a:path>
                <a:path w="5839459" h="465455">
                  <a:moveTo>
                    <a:pt x="0" y="458850"/>
                  </a:moveTo>
                  <a:lnTo>
                    <a:pt x="2590838" y="458850"/>
                  </a:lnTo>
                </a:path>
              </a:pathLst>
            </a:custGeom>
            <a:ln w="12700">
              <a:solidFill>
                <a:srgbClr val="22C5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316633"/>
              </p:ext>
            </p:extLst>
          </p:nvPr>
        </p:nvGraphicFramePr>
        <p:xfrm>
          <a:off x="1031963" y="1465961"/>
          <a:ext cx="5838824" cy="3215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123825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2C5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60">
                <a:tc gridSpan="2"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spc="-10" dirty="0">
                          <a:latin typeface="Century Gothic"/>
                          <a:cs typeface="Century Gothic"/>
                        </a:rPr>
                        <a:t>Мероприятия</a:t>
                      </a:r>
                      <a:r>
                        <a:rPr sz="13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10" dirty="0">
                          <a:latin typeface="Century Gothic"/>
                          <a:cs typeface="Century Gothic"/>
                        </a:rPr>
                        <a:t>программы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3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3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0" marB="0">
                    <a:solidFill>
                      <a:srgbClr val="22C58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300" spc="-10" dirty="0">
                          <a:latin typeface="Century Gothic"/>
                          <a:cs typeface="Century Gothic"/>
                        </a:rPr>
                        <a:t>Информирование населения о событиях, происходящих в районе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300" spc="-25" dirty="0">
                          <a:latin typeface="Century Gothic"/>
                          <a:cs typeface="Century Gothic"/>
                        </a:rPr>
                        <a:t>1 575,0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300" spc="-25" dirty="0">
                          <a:latin typeface="Century Gothic"/>
                          <a:cs typeface="Century Gothic"/>
                        </a:rPr>
                        <a:t>1 153,0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300" spc="-25" dirty="0">
                          <a:latin typeface="Century Gothic"/>
                          <a:cs typeface="Century Gothic"/>
                        </a:rPr>
                        <a:t>1 153,0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300" b="1" spc="-10" dirty="0">
                          <a:latin typeface="Century Gothic"/>
                          <a:cs typeface="Century Gothic"/>
                        </a:rPr>
                        <a:t>ИТОГО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1 575</a:t>
                      </a:r>
                      <a:r>
                        <a:rPr sz="1300" b="1" spc="-25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1 153,0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300" b="1" spc="-25" dirty="0">
                          <a:latin typeface="Century Gothic"/>
                          <a:cs typeface="Century Gothic"/>
                        </a:rPr>
                        <a:t>1 153,0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635" marB="0">
                    <a:lnB w="12700">
                      <a:solidFill>
                        <a:srgbClr val="22C583"/>
                      </a:solidFill>
                      <a:prstDash val="solid"/>
                    </a:lnB>
                    <a:solidFill>
                      <a:srgbClr val="22C583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7040" y="6591668"/>
            <a:ext cx="184657" cy="1345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99466C-5E0C-C07E-1A40-C16BA8530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95229" cy="9466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CC4B08-12E5-1E19-3D64-B5E322566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399"/>
            <a:ext cx="3255010" cy="49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96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8905E-05C2-835F-E2E8-CA4B4F85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152400"/>
            <a:ext cx="6096000" cy="739933"/>
          </a:xfrm>
        </p:spPr>
        <p:txBody>
          <a:bodyPr/>
          <a:lstStyle/>
          <a:p>
            <a:pPr marL="5715" algn="ctr">
              <a:lnSpc>
                <a:spcPct val="100000"/>
              </a:lnSpc>
              <a:spcBef>
                <a:spcPts val="95"/>
              </a:spcBef>
            </a:pPr>
            <a:r>
              <a:rPr lang="ru-RU" sz="2400" dirty="0"/>
              <a:t>Непрограммные направления деятельности в 2023 году (тыс.</a:t>
            </a:r>
            <a:r>
              <a:rPr lang="ru-RU" sz="2400" spc="-80" dirty="0"/>
              <a:t> </a:t>
            </a:r>
            <a:r>
              <a:rPr lang="ru-RU" sz="2400" spc="-10" dirty="0"/>
              <a:t>руб.)</a:t>
            </a: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D4433CF-45DE-9B51-869C-A2AC7A257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264434"/>
              </p:ext>
            </p:extLst>
          </p:nvPr>
        </p:nvGraphicFramePr>
        <p:xfrm>
          <a:off x="1219200" y="1752600"/>
          <a:ext cx="9601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EC323E-5798-20C2-6486-EDFAA2E34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76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71625" y="3950970"/>
            <a:ext cx="466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264,0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7014" y="4377690"/>
            <a:ext cx="466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194,0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1416" y="3989070"/>
            <a:ext cx="89471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270,0</a:t>
            </a:r>
            <a:endParaRPr sz="1200" dirty="0">
              <a:latin typeface="Calibri"/>
              <a:cs typeface="Calibri"/>
            </a:endParaRPr>
          </a:p>
          <a:p>
            <a:pPr marL="440690">
              <a:lnSpc>
                <a:spcPct val="100000"/>
              </a:lnSpc>
              <a:spcBef>
                <a:spcPts val="5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264,7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5746" y="3924045"/>
            <a:ext cx="906144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276,0</a:t>
            </a:r>
            <a:endParaRPr sz="1200" dirty="0">
              <a:latin typeface="Calibri"/>
              <a:cs typeface="Calibri"/>
            </a:endParaRPr>
          </a:p>
          <a:p>
            <a:pPr marL="452120">
              <a:lnSpc>
                <a:spcPct val="100000"/>
              </a:lnSpc>
              <a:spcBef>
                <a:spcPts val="1175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278,0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59713" y="5152771"/>
          <a:ext cx="5715584" cy="1052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830">
                <a:tc>
                  <a:txBody>
                    <a:bodyPr/>
                    <a:lstStyle/>
                    <a:p>
                      <a:pPr marL="583565" marR="556895" indent="-1397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193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6580" marR="549910" indent="-1270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193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9595" marR="549275" indent="-1270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400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год </a:t>
                      </a:r>
                      <a:r>
                        <a:rPr sz="1400" spc="-10" dirty="0">
                          <a:latin typeface="Century Gothic"/>
                          <a:cs typeface="Century Gothic"/>
                        </a:rPr>
                        <a:t>прогноз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193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900" b="1" spc="-25" dirty="0">
                          <a:latin typeface="Century Gothic"/>
                          <a:cs typeface="Century Gothic"/>
                        </a:rPr>
                        <a:t>230,0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900" b="1" spc="-25" dirty="0">
                          <a:latin typeface="Century Gothic"/>
                          <a:cs typeface="Century Gothic"/>
                        </a:rPr>
                        <a:t>374,8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900" b="1" spc="-25" dirty="0">
                          <a:latin typeface="Century Gothic"/>
                          <a:cs typeface="Century Gothic"/>
                        </a:rPr>
                        <a:t>198,8</a:t>
                      </a:r>
                      <a:endParaRPr sz="1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T w="12700">
                      <a:solidFill>
                        <a:srgbClr val="2995E7"/>
                      </a:solidFill>
                      <a:prstDash val="solid"/>
                    </a:lnT>
                    <a:lnB w="12700">
                      <a:solidFill>
                        <a:srgbClr val="2995E7"/>
                      </a:solidFill>
                      <a:prstDash val="solid"/>
                    </a:lnB>
                    <a:solidFill>
                      <a:srgbClr val="2995E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62352" y="371347"/>
            <a:ext cx="8448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Объем</a:t>
            </a:r>
            <a:r>
              <a:rPr spc="-25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dirty="0"/>
              <a:t>структура муниципального</a:t>
            </a:r>
            <a:r>
              <a:rPr spc="-45" dirty="0"/>
              <a:t> </a:t>
            </a:r>
            <a:r>
              <a:rPr dirty="0" err="1"/>
              <a:t>долга</a:t>
            </a:r>
            <a:r>
              <a:rPr dirty="0"/>
              <a:t> 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15" dirty="0"/>
              <a:t> </a:t>
            </a:r>
            <a:r>
              <a:rPr spc="-10" dirty="0"/>
              <a:t>руб.)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75297" y="5639206"/>
            <a:ext cx="47569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32222"/>
                </a:solidFill>
                <a:latin typeface="Century Gothic"/>
                <a:cs typeface="Century Gothic"/>
              </a:rPr>
              <a:t>Обслуживание</a:t>
            </a:r>
            <a:r>
              <a:rPr sz="1600" b="1" dirty="0">
                <a:solidFill>
                  <a:srgbClr val="132222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132222"/>
                </a:solidFill>
                <a:latin typeface="Century Gothic"/>
                <a:cs typeface="Century Gothic"/>
              </a:rPr>
              <a:t>(процентные</a:t>
            </a:r>
            <a:r>
              <a:rPr sz="1600" b="1" spc="-25" dirty="0">
                <a:solidFill>
                  <a:srgbClr val="132222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132222"/>
                </a:solidFill>
                <a:latin typeface="Century Gothic"/>
                <a:cs typeface="Century Gothic"/>
              </a:rPr>
              <a:t>платежи)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132222"/>
                </a:solidFill>
                <a:latin typeface="Century Gothic"/>
                <a:cs typeface="Century Gothic"/>
              </a:rPr>
              <a:t>муниципального</a:t>
            </a:r>
            <a:r>
              <a:rPr sz="1600" b="1" spc="-15" dirty="0">
                <a:solidFill>
                  <a:srgbClr val="132222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132222"/>
                </a:solidFill>
                <a:latin typeface="Century Gothic"/>
                <a:cs typeface="Century Gothic"/>
              </a:rPr>
              <a:t>долга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0984" y="3673057"/>
            <a:ext cx="1477139" cy="15305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27703" y="1327769"/>
            <a:ext cx="1985412" cy="194153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663700" y="2611373"/>
            <a:ext cx="417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b="1" spc="110" dirty="0">
                <a:solidFill>
                  <a:srgbClr val="FFFFFF"/>
                </a:solidFill>
                <a:latin typeface="Calibri"/>
                <a:cs typeface="Calibri"/>
              </a:rPr>
              <a:t>70,1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89757" y="2734436"/>
            <a:ext cx="319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5,4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92241" y="2259329"/>
            <a:ext cx="268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2,1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8232382-1CB7-3323-B434-AF750BA70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id="{FECD6D5F-F82A-C5AE-CFA8-BAC0A21CBA04}"/>
              </a:ext>
            </a:extLst>
          </p:cNvPr>
          <p:cNvGraphicFramePr/>
          <p:nvPr/>
        </p:nvGraphicFramePr>
        <p:xfrm>
          <a:off x="990600" y="719667"/>
          <a:ext cx="5105400" cy="221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ED95FD13-0889-8EED-F74E-A11E4BFCE69C}"/>
              </a:ext>
            </a:extLst>
          </p:cNvPr>
          <p:cNvGraphicFramePr/>
          <p:nvPr/>
        </p:nvGraphicFramePr>
        <p:xfrm>
          <a:off x="990600" y="969884"/>
          <a:ext cx="5996168" cy="380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342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0734"/>
              </p:ext>
            </p:extLst>
          </p:nvPr>
        </p:nvGraphicFramePr>
        <p:xfrm>
          <a:off x="1187665" y="978916"/>
          <a:ext cx="10610544" cy="5727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4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7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167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Показатель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Единица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измерения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lang="ru-RU"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факт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  <a:p>
                      <a:pPr marL="29209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оценка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прогноз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прогноз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600" b="1" spc="-2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прогноз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128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991">
                <a:tc>
                  <a:txBody>
                    <a:bodyPr/>
                    <a:lstStyle/>
                    <a:p>
                      <a:pPr marL="91440" marR="9086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Прибыль прибыльных организаций – всего (по данным Карелиястат)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1435" marB="0"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млн. руб.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115" marB="0"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к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115" marB="0"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2,0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115" marB="0"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2,5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115" marB="0"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3,0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115" marB="0"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3,2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115" marB="0">
                    <a:lnT w="12700">
                      <a:solidFill>
                        <a:srgbClr val="4F81BC"/>
                      </a:solidFill>
                      <a:prstDash val="solid"/>
                    </a:lnT>
                    <a:solidFill>
                      <a:srgbClr val="4F81BC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1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8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Налогооблагаемая прибыль 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млн. руб.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42,5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43,0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45,0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47,0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49,0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46050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029">
                <a:tc>
                  <a:txBody>
                    <a:bodyPr/>
                    <a:lstStyle/>
                    <a:p>
                      <a:pPr marL="91440" marR="27305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Налоговая база для исчисления налога на имущество организаций, поступающих в бюджет Республики Карелия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58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endParaRPr lang="ru-RU" sz="1350" b="0" dirty="0">
                        <a:latin typeface="Times New Roman"/>
                        <a:cs typeface="Times New Roman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млн. руб.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654,6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28575" algn="ctr">
                        <a:lnSpc>
                          <a:spcPct val="100000"/>
                        </a:lnSpc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667,0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670,0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675,0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lang="ru-RU" sz="1400" b="1" spc="-20" dirty="0">
                          <a:latin typeface="Century Gothic"/>
                          <a:cs typeface="Century Gothic"/>
                        </a:rPr>
                        <a:t>682,0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/>
                </a:tc>
                <a:tc>
                  <a:txBody>
                    <a:bodyPr/>
                    <a:lstStyle/>
                    <a:p>
                      <a:pPr marL="8064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9396">
                <a:tc>
                  <a:txBody>
                    <a:bodyPr/>
                    <a:lstStyle/>
                    <a:p>
                      <a:pPr marL="91440" marR="31305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lang="ru-RU" sz="1400" b="1" spc="-10" dirty="0">
                          <a:latin typeface="Century Gothic"/>
                          <a:cs typeface="Century Gothic"/>
                        </a:rPr>
                        <a:t>Фонд заработной платы с учетом необлагаемой его части (для расчетов налога на доходы физических лиц)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339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lang="ru-RU" sz="1400" b="1" dirty="0">
                          <a:latin typeface="Century Gothic"/>
                          <a:cs typeface="Century Gothic"/>
                        </a:rPr>
                        <a:t>млн. руб.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400" b="1" spc="-10" dirty="0">
                          <a:latin typeface="Century Gothic"/>
                          <a:cs typeface="Century Gothic"/>
                        </a:rPr>
                        <a:t>882,9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lang="ru-RU" sz="1400" b="1" spc="-10" dirty="0">
                          <a:latin typeface="Century Gothic"/>
                          <a:cs typeface="Century Gothic"/>
                        </a:rPr>
                        <a:t>912,0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lang="ru-RU" sz="1400" b="1" spc="-10" dirty="0">
                          <a:latin typeface="Century Gothic"/>
                          <a:cs typeface="Century Gothic"/>
                        </a:rPr>
                        <a:t>948,0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</a:pPr>
                      <a:r>
                        <a:rPr lang="ru-RU" sz="1400" b="1" spc="-10" dirty="0">
                          <a:latin typeface="Century Gothic"/>
                          <a:cs typeface="Century Gothic"/>
                        </a:rPr>
                        <a:t>986,0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lang="ru-RU" sz="1600" dirty="0">
                        <a:latin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lang="ru-RU" sz="1400" b="1" spc="-10" dirty="0">
                          <a:latin typeface="Century Gothic"/>
                          <a:cs typeface="Century Gothic"/>
                        </a:rPr>
                        <a:t>1025,0</a:t>
                      </a:r>
                      <a:endParaRPr lang="ru-RU"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solidFill>
                      <a:srgbClr val="4F81BC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331">
                <a:tc>
                  <a:txBody>
                    <a:bodyPr/>
                    <a:lstStyle/>
                    <a:p>
                      <a:pPr marL="91440" marR="6629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5885" marB="0"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FF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3532" y="155194"/>
            <a:ext cx="93027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7535" marR="5080" indent="-5854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263A1"/>
                </a:solidFill>
              </a:rPr>
              <a:t>Показатели</a:t>
            </a:r>
            <a:r>
              <a:rPr spc="-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прогноза</a:t>
            </a:r>
            <a:r>
              <a:rPr spc="-10" dirty="0">
                <a:solidFill>
                  <a:srgbClr val="1263A1"/>
                </a:solidFill>
              </a:rPr>
              <a:t> социально-</a:t>
            </a:r>
            <a:r>
              <a:rPr dirty="0">
                <a:solidFill>
                  <a:srgbClr val="1263A1"/>
                </a:solidFill>
              </a:rPr>
              <a:t>экономического</a:t>
            </a:r>
            <a:r>
              <a:rPr spc="10" dirty="0">
                <a:solidFill>
                  <a:srgbClr val="1263A1"/>
                </a:solidFill>
              </a:rPr>
              <a:t> </a:t>
            </a:r>
            <a:r>
              <a:rPr spc="-10" dirty="0">
                <a:solidFill>
                  <a:srgbClr val="1263A1"/>
                </a:solidFill>
              </a:rPr>
              <a:t>развития </a:t>
            </a:r>
            <a:r>
              <a:rPr dirty="0" err="1">
                <a:solidFill>
                  <a:srgbClr val="1263A1"/>
                </a:solidFill>
              </a:rPr>
              <a:t>на</a:t>
            </a:r>
            <a:r>
              <a:rPr spc="-1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202</a:t>
            </a:r>
            <a:r>
              <a:rPr lang="ru-RU" dirty="0">
                <a:solidFill>
                  <a:srgbClr val="1263A1"/>
                </a:solidFill>
              </a:rPr>
              <a:t>4</a:t>
            </a:r>
            <a:r>
              <a:rPr spc="2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год</a:t>
            </a:r>
            <a:r>
              <a:rPr spc="-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и</a:t>
            </a:r>
            <a:r>
              <a:rPr spc="-1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на</a:t>
            </a:r>
            <a:r>
              <a:rPr spc="-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плановый</a:t>
            </a:r>
            <a:r>
              <a:rPr spc="-10" dirty="0">
                <a:solidFill>
                  <a:srgbClr val="1263A1"/>
                </a:solidFill>
              </a:rPr>
              <a:t> </a:t>
            </a:r>
            <a:r>
              <a:rPr dirty="0" err="1">
                <a:solidFill>
                  <a:srgbClr val="1263A1"/>
                </a:solidFill>
              </a:rPr>
              <a:t>период</a:t>
            </a:r>
            <a:r>
              <a:rPr spc="-1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202</a:t>
            </a:r>
            <a:r>
              <a:rPr lang="ru-RU" dirty="0">
                <a:solidFill>
                  <a:srgbClr val="1263A1"/>
                </a:solidFill>
              </a:rPr>
              <a:t>5</a:t>
            </a:r>
            <a:r>
              <a:rPr spc="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и</a:t>
            </a:r>
            <a:r>
              <a:rPr spc="-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202</a:t>
            </a:r>
            <a:r>
              <a:rPr lang="ru-RU" dirty="0">
                <a:solidFill>
                  <a:srgbClr val="1263A1"/>
                </a:solidFill>
              </a:rPr>
              <a:t>6</a:t>
            </a:r>
            <a:r>
              <a:rPr spc="20" dirty="0">
                <a:solidFill>
                  <a:srgbClr val="1263A1"/>
                </a:solidFill>
              </a:rPr>
              <a:t> </a:t>
            </a:r>
            <a:r>
              <a:rPr spc="-10" dirty="0">
                <a:solidFill>
                  <a:srgbClr val="1263A1"/>
                </a:solidFill>
              </a:rPr>
              <a:t>годов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091923" cy="6858000"/>
            <a:chOff x="0" y="0"/>
            <a:chExt cx="12091923" cy="68580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06198" y="6611201"/>
              <a:ext cx="85725" cy="1345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215" y="2930651"/>
              <a:ext cx="380276" cy="18097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792480" cy="6858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4D9004-F48F-0B5E-832C-1E5E0F84AF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1288" y="4048317"/>
            <a:ext cx="10043671" cy="473848"/>
          </a:xfrm>
          <a:prstGeom prst="rect">
            <a:avLst/>
          </a:prstGeom>
          <a:solidFill>
            <a:srgbClr val="E3F1FB"/>
          </a:solidFill>
          <a:ln w="19050">
            <a:solidFill>
              <a:srgbClr val="7EC0F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 marR="52197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Безусловное</a:t>
            </a:r>
            <a:r>
              <a:rPr sz="1400" spc="-6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исполнение</a:t>
            </a:r>
            <a:r>
              <a:rPr sz="1400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действующих</a:t>
            </a:r>
            <a:r>
              <a:rPr sz="1400" spc="-6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расходных</a:t>
            </a:r>
            <a:r>
              <a:rPr sz="140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обязательств,</a:t>
            </a:r>
            <a:r>
              <a:rPr sz="140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том</a:t>
            </a:r>
            <a:r>
              <a:rPr sz="14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числе</a:t>
            </a:r>
            <a:r>
              <a:rPr sz="140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учетом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их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оптимизации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и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эффективности</a:t>
            </a:r>
            <a:r>
              <a:rPr sz="1400" spc="-9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исполнения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2820" y="744073"/>
            <a:ext cx="10004358" cy="511679"/>
          </a:xfrm>
          <a:prstGeom prst="rect">
            <a:avLst/>
          </a:prstGeom>
          <a:solidFill>
            <a:srgbClr val="E3F1FB"/>
          </a:solidFill>
          <a:ln w="19050">
            <a:solidFill>
              <a:srgbClr val="7EC0F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Создание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условий</a:t>
            </a:r>
            <a:r>
              <a:rPr sz="1400" spc="-6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для</a:t>
            </a:r>
            <a:r>
              <a:rPr sz="14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привлечения</a:t>
            </a:r>
            <a:r>
              <a:rPr sz="140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инвестиций</a:t>
            </a:r>
            <a:r>
              <a:rPr sz="1400" spc="-6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4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экономику</a:t>
            </a:r>
            <a:r>
              <a:rPr sz="1400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района</a:t>
            </a:r>
          </a:p>
          <a:p>
            <a:pPr marL="91440">
              <a:lnSpc>
                <a:spcPct val="100000"/>
              </a:lnSpc>
              <a:spcBef>
                <a:spcPts val="330"/>
              </a:spcBef>
            </a:pP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5167" y="1608566"/>
            <a:ext cx="10039996" cy="473206"/>
          </a:xfrm>
          <a:prstGeom prst="rect">
            <a:avLst/>
          </a:prstGeom>
          <a:solidFill>
            <a:srgbClr val="E3F1FB"/>
          </a:solidFill>
          <a:ln w="19050">
            <a:solidFill>
              <a:srgbClr val="7EC0F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marR="78867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Повышение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качества</a:t>
            </a:r>
            <a:r>
              <a:rPr sz="14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администрирования</a:t>
            </a:r>
            <a:r>
              <a:rPr sz="14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доходов</a:t>
            </a:r>
            <a:r>
              <a:rPr sz="14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целью снижения</a:t>
            </a:r>
            <a:r>
              <a:rPr sz="14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задолженности</a:t>
            </a:r>
            <a:r>
              <a:rPr sz="14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плательщиков</a:t>
            </a:r>
            <a:r>
              <a:rPr sz="14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в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бюджет</a:t>
            </a:r>
            <a:r>
              <a:rPr sz="1400" spc="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муниципального образования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8659" y="3237107"/>
            <a:ext cx="9996300" cy="473206"/>
          </a:xfrm>
          <a:prstGeom prst="rect">
            <a:avLst/>
          </a:prstGeom>
          <a:solidFill>
            <a:srgbClr val="E3F1FB"/>
          </a:solidFill>
          <a:ln w="19050">
            <a:solidFill>
              <a:srgbClr val="7EC0F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marR="25717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Соблюдение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обязательств</a:t>
            </a:r>
            <a:r>
              <a:rPr sz="14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по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заключенным</a:t>
            </a:r>
            <a:r>
              <a:rPr sz="1400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соглашениям</a:t>
            </a:r>
            <a:r>
              <a:rPr sz="1400" spc="-7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предоставлении</a:t>
            </a:r>
            <a:r>
              <a:rPr sz="1400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межбюджетных</a:t>
            </a:r>
            <a:r>
              <a:rPr sz="140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трансфертов </a:t>
            </a:r>
            <a:r>
              <a:rPr sz="1400" dirty="0" err="1">
                <a:solidFill>
                  <a:srgbClr val="0D4B79"/>
                </a:solidFill>
                <a:latin typeface="Century Gothic"/>
                <a:cs typeface="Century Gothic"/>
              </a:rPr>
              <a:t>из</a:t>
            </a:r>
            <a:r>
              <a:rPr sz="14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бюджета</a:t>
            </a:r>
            <a:r>
              <a:rPr sz="14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1400" spc="-5" dirty="0">
                <a:solidFill>
                  <a:srgbClr val="0D4B79"/>
                </a:solidFill>
                <a:latin typeface="Century Gothic"/>
                <a:cs typeface="Century Gothic"/>
              </a:rPr>
              <a:t>Республики Карелия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4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бюджета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lang="ru-RU" sz="1400" dirty="0">
                <a:solidFill>
                  <a:srgbClr val="0D4B79"/>
                </a:solidFill>
                <a:latin typeface="Century Gothic"/>
                <a:cs typeface="Century Gothic"/>
              </a:rPr>
              <a:t>Калевальского муниципального района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8659" y="2365118"/>
            <a:ext cx="10043671" cy="511679"/>
          </a:xfrm>
          <a:prstGeom prst="rect">
            <a:avLst/>
          </a:prstGeom>
          <a:solidFill>
            <a:srgbClr val="E3F1FB"/>
          </a:solidFill>
          <a:ln w="19050">
            <a:solidFill>
              <a:srgbClr val="7EC0F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Мониторинг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состава</a:t>
            </a:r>
            <a:r>
              <a:rPr sz="14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40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использования</a:t>
            </a:r>
            <a:r>
              <a:rPr sz="14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муниципального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имущества,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вовлечение</a:t>
            </a:r>
            <a:r>
              <a:rPr sz="14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40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оборот</a:t>
            </a:r>
            <a:r>
              <a:rPr sz="14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земельных</a:t>
            </a:r>
            <a:r>
              <a:rPr sz="14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 err="1">
                <a:solidFill>
                  <a:srgbClr val="0D4B79"/>
                </a:solidFill>
                <a:latin typeface="Century Gothic"/>
                <a:cs typeface="Century Gothic"/>
              </a:rPr>
              <a:t>участков</a:t>
            </a:r>
            <a:endParaRPr lang="ru-RU" sz="1400" spc="-10" dirty="0">
              <a:solidFill>
                <a:srgbClr val="0D4B79"/>
              </a:solidFill>
              <a:latin typeface="Century Gothic"/>
              <a:cs typeface="Century Gothic"/>
            </a:endParaRPr>
          </a:p>
          <a:p>
            <a:pPr marL="91440">
              <a:lnSpc>
                <a:spcPct val="100000"/>
              </a:lnSpc>
              <a:spcBef>
                <a:spcPts val="330"/>
              </a:spcBef>
            </a:pP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95094" y="19557"/>
            <a:ext cx="9108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36EB4"/>
                </a:solidFill>
              </a:rPr>
              <a:t>Основные</a:t>
            </a:r>
            <a:r>
              <a:rPr spc="-35" dirty="0">
                <a:solidFill>
                  <a:srgbClr val="136EB4"/>
                </a:solidFill>
              </a:rPr>
              <a:t> </a:t>
            </a:r>
            <a:r>
              <a:rPr dirty="0">
                <a:solidFill>
                  <a:srgbClr val="136EB4"/>
                </a:solidFill>
              </a:rPr>
              <a:t>направления</a:t>
            </a:r>
            <a:r>
              <a:rPr spc="-10" dirty="0">
                <a:solidFill>
                  <a:srgbClr val="136EB4"/>
                </a:solidFill>
              </a:rPr>
              <a:t> </a:t>
            </a:r>
            <a:r>
              <a:rPr dirty="0">
                <a:solidFill>
                  <a:srgbClr val="136EB4"/>
                </a:solidFill>
              </a:rPr>
              <a:t>бюджетной</a:t>
            </a:r>
            <a:r>
              <a:rPr spc="-20" dirty="0">
                <a:solidFill>
                  <a:srgbClr val="136EB4"/>
                </a:solidFill>
              </a:rPr>
              <a:t> </a:t>
            </a:r>
            <a:r>
              <a:rPr dirty="0">
                <a:solidFill>
                  <a:srgbClr val="136EB4"/>
                </a:solidFill>
              </a:rPr>
              <a:t>и</a:t>
            </a:r>
            <a:r>
              <a:rPr spc="-25" dirty="0">
                <a:solidFill>
                  <a:srgbClr val="136EB4"/>
                </a:solidFill>
              </a:rPr>
              <a:t> </a:t>
            </a:r>
            <a:r>
              <a:rPr dirty="0">
                <a:solidFill>
                  <a:srgbClr val="136EB4"/>
                </a:solidFill>
              </a:rPr>
              <a:t>налоговой</a:t>
            </a:r>
            <a:r>
              <a:rPr spc="-15" dirty="0">
                <a:solidFill>
                  <a:srgbClr val="136EB4"/>
                </a:solidFill>
              </a:rPr>
              <a:t> </a:t>
            </a:r>
            <a:r>
              <a:rPr spc="-10" dirty="0">
                <a:solidFill>
                  <a:srgbClr val="136EB4"/>
                </a:solidFill>
              </a:rPr>
              <a:t>политики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781812" cy="6858000"/>
            <a:chOff x="0" y="0"/>
            <a:chExt cx="781812" cy="68580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81811" cy="685799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81812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4547" y="6611201"/>
            <a:ext cx="89407" cy="13129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656782" y="4825634"/>
            <a:ext cx="10088177" cy="473848"/>
          </a:xfrm>
          <a:prstGeom prst="rect">
            <a:avLst/>
          </a:prstGeom>
          <a:solidFill>
            <a:srgbClr val="E3F1FB"/>
          </a:solidFill>
          <a:ln w="19050">
            <a:solidFill>
              <a:srgbClr val="7EC0F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2710" marR="784860" indent="-1905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Недопущение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кредиторской</a:t>
            </a:r>
            <a:r>
              <a:rPr sz="1400" spc="-6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задолженности</a:t>
            </a:r>
            <a:r>
              <a:rPr sz="14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по</a:t>
            </a:r>
            <a:r>
              <a:rPr sz="1400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заработной</a:t>
            </a:r>
            <a:r>
              <a:rPr sz="1400" spc="-6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плате</a:t>
            </a:r>
            <a:r>
              <a:rPr sz="14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работникам</a:t>
            </a:r>
            <a:r>
              <a:rPr sz="1400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бюджетной</a:t>
            </a:r>
            <a:r>
              <a:rPr sz="140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сферы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и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социальным</a:t>
            </a:r>
            <a:r>
              <a:rPr sz="1400" spc="-7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выплатам</a:t>
            </a: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37154" y="680647"/>
            <a:ext cx="614680" cy="593090"/>
            <a:chOff x="1115441" y="513461"/>
            <a:chExt cx="614680" cy="593090"/>
          </a:xfrm>
        </p:grpSpPr>
        <p:sp>
          <p:nvSpPr>
            <p:cNvPr id="19" name="object 19"/>
            <p:cNvSpPr/>
            <p:nvPr/>
          </p:nvSpPr>
          <p:spPr>
            <a:xfrm>
              <a:off x="1118616" y="516636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40">
                  <a:moveTo>
                    <a:pt x="304038" y="0"/>
                  </a:moveTo>
                  <a:lnTo>
                    <a:pt x="254720" y="3838"/>
                  </a:lnTo>
                  <a:lnTo>
                    <a:pt x="207936" y="14953"/>
                  </a:lnTo>
                  <a:lnTo>
                    <a:pt x="164313" y="32740"/>
                  </a:lnTo>
                  <a:lnTo>
                    <a:pt x="124475" y="56595"/>
                  </a:lnTo>
                  <a:lnTo>
                    <a:pt x="89049" y="85915"/>
                  </a:lnTo>
                  <a:lnTo>
                    <a:pt x="58660" y="120097"/>
                  </a:lnTo>
                  <a:lnTo>
                    <a:pt x="33935" y="158537"/>
                  </a:lnTo>
                  <a:lnTo>
                    <a:pt x="15499" y="200631"/>
                  </a:lnTo>
                  <a:lnTo>
                    <a:pt x="3979" y="245777"/>
                  </a:lnTo>
                  <a:lnTo>
                    <a:pt x="0" y="293369"/>
                  </a:lnTo>
                  <a:lnTo>
                    <a:pt x="3979" y="340962"/>
                  </a:lnTo>
                  <a:lnTo>
                    <a:pt x="15499" y="386108"/>
                  </a:lnTo>
                  <a:lnTo>
                    <a:pt x="33935" y="428202"/>
                  </a:lnTo>
                  <a:lnTo>
                    <a:pt x="58660" y="466642"/>
                  </a:lnTo>
                  <a:lnTo>
                    <a:pt x="89049" y="500824"/>
                  </a:lnTo>
                  <a:lnTo>
                    <a:pt x="124475" y="530144"/>
                  </a:lnTo>
                  <a:lnTo>
                    <a:pt x="164313" y="553999"/>
                  </a:lnTo>
                  <a:lnTo>
                    <a:pt x="207936" y="571786"/>
                  </a:lnTo>
                  <a:lnTo>
                    <a:pt x="254720" y="582901"/>
                  </a:lnTo>
                  <a:lnTo>
                    <a:pt x="304038" y="586739"/>
                  </a:lnTo>
                  <a:lnTo>
                    <a:pt x="353349" y="582901"/>
                  </a:lnTo>
                  <a:lnTo>
                    <a:pt x="400129" y="571786"/>
                  </a:lnTo>
                  <a:lnTo>
                    <a:pt x="443751" y="553999"/>
                  </a:lnTo>
                  <a:lnTo>
                    <a:pt x="483589" y="530144"/>
                  </a:lnTo>
                  <a:lnTo>
                    <a:pt x="519017" y="500824"/>
                  </a:lnTo>
                  <a:lnTo>
                    <a:pt x="549408" y="466642"/>
                  </a:lnTo>
                  <a:lnTo>
                    <a:pt x="574135" y="428202"/>
                  </a:lnTo>
                  <a:lnTo>
                    <a:pt x="592573" y="386108"/>
                  </a:lnTo>
                  <a:lnTo>
                    <a:pt x="604096" y="340962"/>
                  </a:lnTo>
                  <a:lnTo>
                    <a:pt x="608076" y="293369"/>
                  </a:lnTo>
                  <a:lnTo>
                    <a:pt x="604096" y="245777"/>
                  </a:lnTo>
                  <a:lnTo>
                    <a:pt x="592573" y="200631"/>
                  </a:lnTo>
                  <a:lnTo>
                    <a:pt x="574135" y="158537"/>
                  </a:lnTo>
                  <a:lnTo>
                    <a:pt x="549408" y="120097"/>
                  </a:lnTo>
                  <a:lnTo>
                    <a:pt x="519017" y="85915"/>
                  </a:lnTo>
                  <a:lnTo>
                    <a:pt x="483589" y="56595"/>
                  </a:lnTo>
                  <a:lnTo>
                    <a:pt x="443751" y="32740"/>
                  </a:lnTo>
                  <a:lnTo>
                    <a:pt x="400129" y="14953"/>
                  </a:lnTo>
                  <a:lnTo>
                    <a:pt x="353349" y="3838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A9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18616" y="516636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40">
                  <a:moveTo>
                    <a:pt x="0" y="293369"/>
                  </a:moveTo>
                  <a:lnTo>
                    <a:pt x="3979" y="245777"/>
                  </a:lnTo>
                  <a:lnTo>
                    <a:pt x="15499" y="200631"/>
                  </a:lnTo>
                  <a:lnTo>
                    <a:pt x="33935" y="158537"/>
                  </a:lnTo>
                  <a:lnTo>
                    <a:pt x="58660" y="120097"/>
                  </a:lnTo>
                  <a:lnTo>
                    <a:pt x="89049" y="85915"/>
                  </a:lnTo>
                  <a:lnTo>
                    <a:pt x="124475" y="56595"/>
                  </a:lnTo>
                  <a:lnTo>
                    <a:pt x="164313" y="32740"/>
                  </a:lnTo>
                  <a:lnTo>
                    <a:pt x="207936" y="14953"/>
                  </a:lnTo>
                  <a:lnTo>
                    <a:pt x="254720" y="3838"/>
                  </a:lnTo>
                  <a:lnTo>
                    <a:pt x="304038" y="0"/>
                  </a:lnTo>
                  <a:lnTo>
                    <a:pt x="353349" y="3838"/>
                  </a:lnTo>
                  <a:lnTo>
                    <a:pt x="400129" y="14953"/>
                  </a:lnTo>
                  <a:lnTo>
                    <a:pt x="443751" y="32740"/>
                  </a:lnTo>
                  <a:lnTo>
                    <a:pt x="483589" y="56595"/>
                  </a:lnTo>
                  <a:lnTo>
                    <a:pt x="519017" y="85915"/>
                  </a:lnTo>
                  <a:lnTo>
                    <a:pt x="549408" y="120097"/>
                  </a:lnTo>
                  <a:lnTo>
                    <a:pt x="574135" y="158537"/>
                  </a:lnTo>
                  <a:lnTo>
                    <a:pt x="592573" y="200631"/>
                  </a:lnTo>
                  <a:lnTo>
                    <a:pt x="604096" y="245777"/>
                  </a:lnTo>
                  <a:lnTo>
                    <a:pt x="608076" y="293369"/>
                  </a:lnTo>
                  <a:lnTo>
                    <a:pt x="604096" y="340962"/>
                  </a:lnTo>
                  <a:lnTo>
                    <a:pt x="592573" y="386108"/>
                  </a:lnTo>
                  <a:lnTo>
                    <a:pt x="574135" y="428202"/>
                  </a:lnTo>
                  <a:lnTo>
                    <a:pt x="549408" y="466642"/>
                  </a:lnTo>
                  <a:lnTo>
                    <a:pt x="519017" y="500824"/>
                  </a:lnTo>
                  <a:lnTo>
                    <a:pt x="483589" y="530144"/>
                  </a:lnTo>
                  <a:lnTo>
                    <a:pt x="443751" y="553999"/>
                  </a:lnTo>
                  <a:lnTo>
                    <a:pt x="400129" y="571786"/>
                  </a:lnTo>
                  <a:lnTo>
                    <a:pt x="353349" y="582901"/>
                  </a:lnTo>
                  <a:lnTo>
                    <a:pt x="304038" y="586739"/>
                  </a:lnTo>
                  <a:lnTo>
                    <a:pt x="254720" y="582901"/>
                  </a:lnTo>
                  <a:lnTo>
                    <a:pt x="207936" y="571786"/>
                  </a:lnTo>
                  <a:lnTo>
                    <a:pt x="164313" y="553999"/>
                  </a:lnTo>
                  <a:lnTo>
                    <a:pt x="124475" y="530144"/>
                  </a:lnTo>
                  <a:lnTo>
                    <a:pt x="89049" y="500824"/>
                  </a:lnTo>
                  <a:lnTo>
                    <a:pt x="58660" y="466642"/>
                  </a:lnTo>
                  <a:lnTo>
                    <a:pt x="33935" y="428202"/>
                  </a:lnTo>
                  <a:lnTo>
                    <a:pt x="15499" y="386108"/>
                  </a:lnTo>
                  <a:lnTo>
                    <a:pt x="3979" y="340962"/>
                  </a:lnTo>
                  <a:lnTo>
                    <a:pt x="0" y="293369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120308" y="1512949"/>
            <a:ext cx="614680" cy="593090"/>
            <a:chOff x="1124585" y="1798192"/>
            <a:chExt cx="614680" cy="593090"/>
          </a:xfrm>
        </p:grpSpPr>
        <p:sp>
          <p:nvSpPr>
            <p:cNvPr id="25" name="object 25"/>
            <p:cNvSpPr/>
            <p:nvPr/>
          </p:nvSpPr>
          <p:spPr>
            <a:xfrm>
              <a:off x="1127760" y="1801367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39">
                  <a:moveTo>
                    <a:pt x="304038" y="0"/>
                  </a:moveTo>
                  <a:lnTo>
                    <a:pt x="254720" y="3838"/>
                  </a:lnTo>
                  <a:lnTo>
                    <a:pt x="207936" y="14953"/>
                  </a:lnTo>
                  <a:lnTo>
                    <a:pt x="164313" y="32740"/>
                  </a:lnTo>
                  <a:lnTo>
                    <a:pt x="124475" y="56595"/>
                  </a:lnTo>
                  <a:lnTo>
                    <a:pt x="89049" y="85915"/>
                  </a:lnTo>
                  <a:lnTo>
                    <a:pt x="58660" y="120097"/>
                  </a:lnTo>
                  <a:lnTo>
                    <a:pt x="33935" y="158537"/>
                  </a:lnTo>
                  <a:lnTo>
                    <a:pt x="15499" y="200631"/>
                  </a:lnTo>
                  <a:lnTo>
                    <a:pt x="3979" y="245777"/>
                  </a:lnTo>
                  <a:lnTo>
                    <a:pt x="0" y="293370"/>
                  </a:lnTo>
                  <a:lnTo>
                    <a:pt x="3979" y="340962"/>
                  </a:lnTo>
                  <a:lnTo>
                    <a:pt x="15499" y="386108"/>
                  </a:lnTo>
                  <a:lnTo>
                    <a:pt x="33935" y="428202"/>
                  </a:lnTo>
                  <a:lnTo>
                    <a:pt x="58660" y="466642"/>
                  </a:lnTo>
                  <a:lnTo>
                    <a:pt x="89049" y="500824"/>
                  </a:lnTo>
                  <a:lnTo>
                    <a:pt x="124475" y="530144"/>
                  </a:lnTo>
                  <a:lnTo>
                    <a:pt x="164313" y="553999"/>
                  </a:lnTo>
                  <a:lnTo>
                    <a:pt x="207936" y="571786"/>
                  </a:lnTo>
                  <a:lnTo>
                    <a:pt x="254720" y="582901"/>
                  </a:lnTo>
                  <a:lnTo>
                    <a:pt x="304038" y="586740"/>
                  </a:lnTo>
                  <a:lnTo>
                    <a:pt x="353349" y="582901"/>
                  </a:lnTo>
                  <a:lnTo>
                    <a:pt x="400129" y="571786"/>
                  </a:lnTo>
                  <a:lnTo>
                    <a:pt x="443751" y="553999"/>
                  </a:lnTo>
                  <a:lnTo>
                    <a:pt x="483589" y="530144"/>
                  </a:lnTo>
                  <a:lnTo>
                    <a:pt x="519017" y="500824"/>
                  </a:lnTo>
                  <a:lnTo>
                    <a:pt x="549408" y="466642"/>
                  </a:lnTo>
                  <a:lnTo>
                    <a:pt x="574135" y="428202"/>
                  </a:lnTo>
                  <a:lnTo>
                    <a:pt x="592573" y="386108"/>
                  </a:lnTo>
                  <a:lnTo>
                    <a:pt x="604096" y="340962"/>
                  </a:lnTo>
                  <a:lnTo>
                    <a:pt x="608076" y="293370"/>
                  </a:lnTo>
                  <a:lnTo>
                    <a:pt x="604096" y="245777"/>
                  </a:lnTo>
                  <a:lnTo>
                    <a:pt x="592573" y="200631"/>
                  </a:lnTo>
                  <a:lnTo>
                    <a:pt x="574135" y="158537"/>
                  </a:lnTo>
                  <a:lnTo>
                    <a:pt x="549408" y="120097"/>
                  </a:lnTo>
                  <a:lnTo>
                    <a:pt x="519017" y="85915"/>
                  </a:lnTo>
                  <a:lnTo>
                    <a:pt x="483589" y="56595"/>
                  </a:lnTo>
                  <a:lnTo>
                    <a:pt x="443751" y="32740"/>
                  </a:lnTo>
                  <a:lnTo>
                    <a:pt x="400129" y="14953"/>
                  </a:lnTo>
                  <a:lnTo>
                    <a:pt x="353349" y="3838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A9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27760" y="1801367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39">
                  <a:moveTo>
                    <a:pt x="0" y="293370"/>
                  </a:moveTo>
                  <a:lnTo>
                    <a:pt x="3979" y="245777"/>
                  </a:lnTo>
                  <a:lnTo>
                    <a:pt x="15499" y="200631"/>
                  </a:lnTo>
                  <a:lnTo>
                    <a:pt x="33935" y="158537"/>
                  </a:lnTo>
                  <a:lnTo>
                    <a:pt x="58660" y="120097"/>
                  </a:lnTo>
                  <a:lnTo>
                    <a:pt x="89049" y="85915"/>
                  </a:lnTo>
                  <a:lnTo>
                    <a:pt x="124475" y="56595"/>
                  </a:lnTo>
                  <a:lnTo>
                    <a:pt x="164313" y="32740"/>
                  </a:lnTo>
                  <a:lnTo>
                    <a:pt x="207936" y="14953"/>
                  </a:lnTo>
                  <a:lnTo>
                    <a:pt x="254720" y="3838"/>
                  </a:lnTo>
                  <a:lnTo>
                    <a:pt x="304038" y="0"/>
                  </a:lnTo>
                  <a:lnTo>
                    <a:pt x="353349" y="3838"/>
                  </a:lnTo>
                  <a:lnTo>
                    <a:pt x="400129" y="14953"/>
                  </a:lnTo>
                  <a:lnTo>
                    <a:pt x="443751" y="32740"/>
                  </a:lnTo>
                  <a:lnTo>
                    <a:pt x="483589" y="56595"/>
                  </a:lnTo>
                  <a:lnTo>
                    <a:pt x="519017" y="85915"/>
                  </a:lnTo>
                  <a:lnTo>
                    <a:pt x="549408" y="120097"/>
                  </a:lnTo>
                  <a:lnTo>
                    <a:pt x="574135" y="158537"/>
                  </a:lnTo>
                  <a:lnTo>
                    <a:pt x="592573" y="200631"/>
                  </a:lnTo>
                  <a:lnTo>
                    <a:pt x="604096" y="245777"/>
                  </a:lnTo>
                  <a:lnTo>
                    <a:pt x="608076" y="293370"/>
                  </a:lnTo>
                  <a:lnTo>
                    <a:pt x="604096" y="340962"/>
                  </a:lnTo>
                  <a:lnTo>
                    <a:pt x="592573" y="386108"/>
                  </a:lnTo>
                  <a:lnTo>
                    <a:pt x="574135" y="428202"/>
                  </a:lnTo>
                  <a:lnTo>
                    <a:pt x="549408" y="466642"/>
                  </a:lnTo>
                  <a:lnTo>
                    <a:pt x="519017" y="500824"/>
                  </a:lnTo>
                  <a:lnTo>
                    <a:pt x="483589" y="530144"/>
                  </a:lnTo>
                  <a:lnTo>
                    <a:pt x="443751" y="553999"/>
                  </a:lnTo>
                  <a:lnTo>
                    <a:pt x="400129" y="571786"/>
                  </a:lnTo>
                  <a:lnTo>
                    <a:pt x="353349" y="582901"/>
                  </a:lnTo>
                  <a:lnTo>
                    <a:pt x="304038" y="586740"/>
                  </a:lnTo>
                  <a:lnTo>
                    <a:pt x="254720" y="582901"/>
                  </a:lnTo>
                  <a:lnTo>
                    <a:pt x="207936" y="571786"/>
                  </a:lnTo>
                  <a:lnTo>
                    <a:pt x="164313" y="553999"/>
                  </a:lnTo>
                  <a:lnTo>
                    <a:pt x="124475" y="530144"/>
                  </a:lnTo>
                  <a:lnTo>
                    <a:pt x="89049" y="500824"/>
                  </a:lnTo>
                  <a:lnTo>
                    <a:pt x="58660" y="466642"/>
                  </a:lnTo>
                  <a:lnTo>
                    <a:pt x="33935" y="428202"/>
                  </a:lnTo>
                  <a:lnTo>
                    <a:pt x="15499" y="386108"/>
                  </a:lnTo>
                  <a:lnTo>
                    <a:pt x="3979" y="340962"/>
                  </a:lnTo>
                  <a:lnTo>
                    <a:pt x="0" y="293370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131313" y="2361942"/>
            <a:ext cx="614680" cy="594995"/>
            <a:chOff x="1115441" y="2439797"/>
            <a:chExt cx="614680" cy="594995"/>
          </a:xfrm>
        </p:grpSpPr>
        <p:sp>
          <p:nvSpPr>
            <p:cNvPr id="28" name="object 28"/>
            <p:cNvSpPr/>
            <p:nvPr/>
          </p:nvSpPr>
          <p:spPr>
            <a:xfrm>
              <a:off x="1118616" y="2442972"/>
              <a:ext cx="608330" cy="588645"/>
            </a:xfrm>
            <a:custGeom>
              <a:avLst/>
              <a:gdLst/>
              <a:ahLst/>
              <a:cxnLst/>
              <a:rect l="l" t="t" r="r" b="b"/>
              <a:pathLst>
                <a:path w="608330" h="588644">
                  <a:moveTo>
                    <a:pt x="304038" y="0"/>
                  </a:moveTo>
                  <a:lnTo>
                    <a:pt x="254720" y="3850"/>
                  </a:lnTo>
                  <a:lnTo>
                    <a:pt x="207936" y="14996"/>
                  </a:lnTo>
                  <a:lnTo>
                    <a:pt x="164313" y="32832"/>
                  </a:lnTo>
                  <a:lnTo>
                    <a:pt x="124475" y="56753"/>
                  </a:lnTo>
                  <a:lnTo>
                    <a:pt x="89049" y="86153"/>
                  </a:lnTo>
                  <a:lnTo>
                    <a:pt x="58660" y="120426"/>
                  </a:lnTo>
                  <a:lnTo>
                    <a:pt x="33935" y="158966"/>
                  </a:lnTo>
                  <a:lnTo>
                    <a:pt x="15499" y="201167"/>
                  </a:lnTo>
                  <a:lnTo>
                    <a:pt x="3979" y="246425"/>
                  </a:lnTo>
                  <a:lnTo>
                    <a:pt x="0" y="294131"/>
                  </a:lnTo>
                  <a:lnTo>
                    <a:pt x="3979" y="341838"/>
                  </a:lnTo>
                  <a:lnTo>
                    <a:pt x="15499" y="387095"/>
                  </a:lnTo>
                  <a:lnTo>
                    <a:pt x="33935" y="429297"/>
                  </a:lnTo>
                  <a:lnTo>
                    <a:pt x="58660" y="467837"/>
                  </a:lnTo>
                  <a:lnTo>
                    <a:pt x="89049" y="502110"/>
                  </a:lnTo>
                  <a:lnTo>
                    <a:pt x="124475" y="531510"/>
                  </a:lnTo>
                  <a:lnTo>
                    <a:pt x="164313" y="555431"/>
                  </a:lnTo>
                  <a:lnTo>
                    <a:pt x="207936" y="573267"/>
                  </a:lnTo>
                  <a:lnTo>
                    <a:pt x="254720" y="584413"/>
                  </a:lnTo>
                  <a:lnTo>
                    <a:pt x="304038" y="588263"/>
                  </a:lnTo>
                  <a:lnTo>
                    <a:pt x="353349" y="584413"/>
                  </a:lnTo>
                  <a:lnTo>
                    <a:pt x="400129" y="573267"/>
                  </a:lnTo>
                  <a:lnTo>
                    <a:pt x="443751" y="555431"/>
                  </a:lnTo>
                  <a:lnTo>
                    <a:pt x="483589" y="531510"/>
                  </a:lnTo>
                  <a:lnTo>
                    <a:pt x="519017" y="502110"/>
                  </a:lnTo>
                  <a:lnTo>
                    <a:pt x="549408" y="467837"/>
                  </a:lnTo>
                  <a:lnTo>
                    <a:pt x="574135" y="429297"/>
                  </a:lnTo>
                  <a:lnTo>
                    <a:pt x="592573" y="387096"/>
                  </a:lnTo>
                  <a:lnTo>
                    <a:pt x="604096" y="341838"/>
                  </a:lnTo>
                  <a:lnTo>
                    <a:pt x="608076" y="294131"/>
                  </a:lnTo>
                  <a:lnTo>
                    <a:pt x="604096" y="246425"/>
                  </a:lnTo>
                  <a:lnTo>
                    <a:pt x="592573" y="201168"/>
                  </a:lnTo>
                  <a:lnTo>
                    <a:pt x="574135" y="158966"/>
                  </a:lnTo>
                  <a:lnTo>
                    <a:pt x="549408" y="120426"/>
                  </a:lnTo>
                  <a:lnTo>
                    <a:pt x="519017" y="86153"/>
                  </a:lnTo>
                  <a:lnTo>
                    <a:pt x="483589" y="56753"/>
                  </a:lnTo>
                  <a:lnTo>
                    <a:pt x="443751" y="32832"/>
                  </a:lnTo>
                  <a:lnTo>
                    <a:pt x="400129" y="14996"/>
                  </a:lnTo>
                  <a:lnTo>
                    <a:pt x="353349" y="3850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A9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18616" y="2442972"/>
              <a:ext cx="608330" cy="588645"/>
            </a:xfrm>
            <a:custGeom>
              <a:avLst/>
              <a:gdLst/>
              <a:ahLst/>
              <a:cxnLst/>
              <a:rect l="l" t="t" r="r" b="b"/>
              <a:pathLst>
                <a:path w="608330" h="588644">
                  <a:moveTo>
                    <a:pt x="0" y="294131"/>
                  </a:moveTo>
                  <a:lnTo>
                    <a:pt x="3979" y="246425"/>
                  </a:lnTo>
                  <a:lnTo>
                    <a:pt x="15499" y="201167"/>
                  </a:lnTo>
                  <a:lnTo>
                    <a:pt x="33935" y="158966"/>
                  </a:lnTo>
                  <a:lnTo>
                    <a:pt x="58660" y="120426"/>
                  </a:lnTo>
                  <a:lnTo>
                    <a:pt x="89049" y="86153"/>
                  </a:lnTo>
                  <a:lnTo>
                    <a:pt x="124475" y="56753"/>
                  </a:lnTo>
                  <a:lnTo>
                    <a:pt x="164313" y="32832"/>
                  </a:lnTo>
                  <a:lnTo>
                    <a:pt x="207936" y="14996"/>
                  </a:lnTo>
                  <a:lnTo>
                    <a:pt x="254720" y="3850"/>
                  </a:lnTo>
                  <a:lnTo>
                    <a:pt x="304038" y="0"/>
                  </a:lnTo>
                  <a:lnTo>
                    <a:pt x="353349" y="3850"/>
                  </a:lnTo>
                  <a:lnTo>
                    <a:pt x="400129" y="14996"/>
                  </a:lnTo>
                  <a:lnTo>
                    <a:pt x="443751" y="32832"/>
                  </a:lnTo>
                  <a:lnTo>
                    <a:pt x="483589" y="56753"/>
                  </a:lnTo>
                  <a:lnTo>
                    <a:pt x="519017" y="86153"/>
                  </a:lnTo>
                  <a:lnTo>
                    <a:pt x="549408" y="120426"/>
                  </a:lnTo>
                  <a:lnTo>
                    <a:pt x="574135" y="158966"/>
                  </a:lnTo>
                  <a:lnTo>
                    <a:pt x="592573" y="201168"/>
                  </a:lnTo>
                  <a:lnTo>
                    <a:pt x="604096" y="246425"/>
                  </a:lnTo>
                  <a:lnTo>
                    <a:pt x="608076" y="294131"/>
                  </a:lnTo>
                  <a:lnTo>
                    <a:pt x="604096" y="341838"/>
                  </a:lnTo>
                  <a:lnTo>
                    <a:pt x="592573" y="387096"/>
                  </a:lnTo>
                  <a:lnTo>
                    <a:pt x="574135" y="429297"/>
                  </a:lnTo>
                  <a:lnTo>
                    <a:pt x="549408" y="467837"/>
                  </a:lnTo>
                  <a:lnTo>
                    <a:pt x="519017" y="502110"/>
                  </a:lnTo>
                  <a:lnTo>
                    <a:pt x="483589" y="531510"/>
                  </a:lnTo>
                  <a:lnTo>
                    <a:pt x="443751" y="555431"/>
                  </a:lnTo>
                  <a:lnTo>
                    <a:pt x="400129" y="573267"/>
                  </a:lnTo>
                  <a:lnTo>
                    <a:pt x="353349" y="584413"/>
                  </a:lnTo>
                  <a:lnTo>
                    <a:pt x="304038" y="588263"/>
                  </a:lnTo>
                  <a:lnTo>
                    <a:pt x="254720" y="584413"/>
                  </a:lnTo>
                  <a:lnTo>
                    <a:pt x="207936" y="573267"/>
                  </a:lnTo>
                  <a:lnTo>
                    <a:pt x="164313" y="555431"/>
                  </a:lnTo>
                  <a:lnTo>
                    <a:pt x="124475" y="531510"/>
                  </a:lnTo>
                  <a:lnTo>
                    <a:pt x="89049" y="502110"/>
                  </a:lnTo>
                  <a:lnTo>
                    <a:pt x="58660" y="467837"/>
                  </a:lnTo>
                  <a:lnTo>
                    <a:pt x="33935" y="429297"/>
                  </a:lnTo>
                  <a:lnTo>
                    <a:pt x="15499" y="387095"/>
                  </a:lnTo>
                  <a:lnTo>
                    <a:pt x="3979" y="341838"/>
                  </a:lnTo>
                  <a:lnTo>
                    <a:pt x="0" y="294131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128138" y="3200210"/>
            <a:ext cx="614680" cy="593090"/>
            <a:chOff x="1115441" y="3735196"/>
            <a:chExt cx="614680" cy="593090"/>
          </a:xfrm>
        </p:grpSpPr>
        <p:sp>
          <p:nvSpPr>
            <p:cNvPr id="34" name="object 34"/>
            <p:cNvSpPr/>
            <p:nvPr/>
          </p:nvSpPr>
          <p:spPr>
            <a:xfrm>
              <a:off x="1118616" y="3738371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39">
                  <a:moveTo>
                    <a:pt x="304038" y="0"/>
                  </a:moveTo>
                  <a:lnTo>
                    <a:pt x="254720" y="3838"/>
                  </a:lnTo>
                  <a:lnTo>
                    <a:pt x="207936" y="14953"/>
                  </a:lnTo>
                  <a:lnTo>
                    <a:pt x="164313" y="32740"/>
                  </a:lnTo>
                  <a:lnTo>
                    <a:pt x="124475" y="56595"/>
                  </a:lnTo>
                  <a:lnTo>
                    <a:pt x="89049" y="85915"/>
                  </a:lnTo>
                  <a:lnTo>
                    <a:pt x="58660" y="120097"/>
                  </a:lnTo>
                  <a:lnTo>
                    <a:pt x="33935" y="158537"/>
                  </a:lnTo>
                  <a:lnTo>
                    <a:pt x="15499" y="200631"/>
                  </a:lnTo>
                  <a:lnTo>
                    <a:pt x="3979" y="245777"/>
                  </a:lnTo>
                  <a:lnTo>
                    <a:pt x="0" y="293369"/>
                  </a:lnTo>
                  <a:lnTo>
                    <a:pt x="3979" y="340962"/>
                  </a:lnTo>
                  <a:lnTo>
                    <a:pt x="15499" y="386108"/>
                  </a:lnTo>
                  <a:lnTo>
                    <a:pt x="33935" y="428202"/>
                  </a:lnTo>
                  <a:lnTo>
                    <a:pt x="58660" y="466642"/>
                  </a:lnTo>
                  <a:lnTo>
                    <a:pt x="89049" y="500824"/>
                  </a:lnTo>
                  <a:lnTo>
                    <a:pt x="124475" y="530144"/>
                  </a:lnTo>
                  <a:lnTo>
                    <a:pt x="164313" y="553999"/>
                  </a:lnTo>
                  <a:lnTo>
                    <a:pt x="207936" y="571786"/>
                  </a:lnTo>
                  <a:lnTo>
                    <a:pt x="254720" y="582901"/>
                  </a:lnTo>
                  <a:lnTo>
                    <a:pt x="304038" y="586739"/>
                  </a:lnTo>
                  <a:lnTo>
                    <a:pt x="353349" y="582901"/>
                  </a:lnTo>
                  <a:lnTo>
                    <a:pt x="400129" y="571786"/>
                  </a:lnTo>
                  <a:lnTo>
                    <a:pt x="443751" y="553999"/>
                  </a:lnTo>
                  <a:lnTo>
                    <a:pt x="483589" y="530144"/>
                  </a:lnTo>
                  <a:lnTo>
                    <a:pt x="519017" y="500824"/>
                  </a:lnTo>
                  <a:lnTo>
                    <a:pt x="549408" y="466642"/>
                  </a:lnTo>
                  <a:lnTo>
                    <a:pt x="574135" y="428202"/>
                  </a:lnTo>
                  <a:lnTo>
                    <a:pt x="592573" y="386108"/>
                  </a:lnTo>
                  <a:lnTo>
                    <a:pt x="604096" y="340962"/>
                  </a:lnTo>
                  <a:lnTo>
                    <a:pt x="608076" y="293369"/>
                  </a:lnTo>
                  <a:lnTo>
                    <a:pt x="604096" y="245777"/>
                  </a:lnTo>
                  <a:lnTo>
                    <a:pt x="592573" y="200631"/>
                  </a:lnTo>
                  <a:lnTo>
                    <a:pt x="574135" y="158537"/>
                  </a:lnTo>
                  <a:lnTo>
                    <a:pt x="549408" y="120097"/>
                  </a:lnTo>
                  <a:lnTo>
                    <a:pt x="519017" y="85915"/>
                  </a:lnTo>
                  <a:lnTo>
                    <a:pt x="483589" y="56595"/>
                  </a:lnTo>
                  <a:lnTo>
                    <a:pt x="443751" y="32740"/>
                  </a:lnTo>
                  <a:lnTo>
                    <a:pt x="400129" y="14953"/>
                  </a:lnTo>
                  <a:lnTo>
                    <a:pt x="353349" y="3838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A9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18616" y="3738371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39">
                  <a:moveTo>
                    <a:pt x="0" y="293369"/>
                  </a:moveTo>
                  <a:lnTo>
                    <a:pt x="3979" y="245777"/>
                  </a:lnTo>
                  <a:lnTo>
                    <a:pt x="15499" y="200631"/>
                  </a:lnTo>
                  <a:lnTo>
                    <a:pt x="33935" y="158537"/>
                  </a:lnTo>
                  <a:lnTo>
                    <a:pt x="58660" y="120097"/>
                  </a:lnTo>
                  <a:lnTo>
                    <a:pt x="89049" y="85915"/>
                  </a:lnTo>
                  <a:lnTo>
                    <a:pt x="124475" y="56595"/>
                  </a:lnTo>
                  <a:lnTo>
                    <a:pt x="164313" y="32740"/>
                  </a:lnTo>
                  <a:lnTo>
                    <a:pt x="207936" y="14953"/>
                  </a:lnTo>
                  <a:lnTo>
                    <a:pt x="254720" y="3838"/>
                  </a:lnTo>
                  <a:lnTo>
                    <a:pt x="304038" y="0"/>
                  </a:lnTo>
                  <a:lnTo>
                    <a:pt x="353349" y="3838"/>
                  </a:lnTo>
                  <a:lnTo>
                    <a:pt x="400129" y="14953"/>
                  </a:lnTo>
                  <a:lnTo>
                    <a:pt x="443751" y="32740"/>
                  </a:lnTo>
                  <a:lnTo>
                    <a:pt x="483589" y="56595"/>
                  </a:lnTo>
                  <a:lnTo>
                    <a:pt x="519017" y="85915"/>
                  </a:lnTo>
                  <a:lnTo>
                    <a:pt x="549408" y="120097"/>
                  </a:lnTo>
                  <a:lnTo>
                    <a:pt x="574135" y="158537"/>
                  </a:lnTo>
                  <a:lnTo>
                    <a:pt x="592573" y="200631"/>
                  </a:lnTo>
                  <a:lnTo>
                    <a:pt x="604096" y="245777"/>
                  </a:lnTo>
                  <a:lnTo>
                    <a:pt x="608076" y="293369"/>
                  </a:lnTo>
                  <a:lnTo>
                    <a:pt x="604096" y="340962"/>
                  </a:lnTo>
                  <a:lnTo>
                    <a:pt x="592573" y="386108"/>
                  </a:lnTo>
                  <a:lnTo>
                    <a:pt x="574135" y="428202"/>
                  </a:lnTo>
                  <a:lnTo>
                    <a:pt x="549408" y="466642"/>
                  </a:lnTo>
                  <a:lnTo>
                    <a:pt x="519017" y="500824"/>
                  </a:lnTo>
                  <a:lnTo>
                    <a:pt x="483589" y="530144"/>
                  </a:lnTo>
                  <a:lnTo>
                    <a:pt x="443751" y="553999"/>
                  </a:lnTo>
                  <a:lnTo>
                    <a:pt x="400129" y="571786"/>
                  </a:lnTo>
                  <a:lnTo>
                    <a:pt x="353349" y="582901"/>
                  </a:lnTo>
                  <a:lnTo>
                    <a:pt x="304038" y="586739"/>
                  </a:lnTo>
                  <a:lnTo>
                    <a:pt x="254720" y="582901"/>
                  </a:lnTo>
                  <a:lnTo>
                    <a:pt x="207936" y="571786"/>
                  </a:lnTo>
                  <a:lnTo>
                    <a:pt x="164313" y="553999"/>
                  </a:lnTo>
                  <a:lnTo>
                    <a:pt x="124475" y="530144"/>
                  </a:lnTo>
                  <a:lnTo>
                    <a:pt x="89049" y="500824"/>
                  </a:lnTo>
                  <a:lnTo>
                    <a:pt x="58660" y="466642"/>
                  </a:lnTo>
                  <a:lnTo>
                    <a:pt x="33935" y="428202"/>
                  </a:lnTo>
                  <a:lnTo>
                    <a:pt x="15499" y="386108"/>
                  </a:lnTo>
                  <a:lnTo>
                    <a:pt x="3979" y="340962"/>
                  </a:lnTo>
                  <a:lnTo>
                    <a:pt x="0" y="293369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065468" y="3950537"/>
            <a:ext cx="614680" cy="594995"/>
            <a:chOff x="1115441" y="4385945"/>
            <a:chExt cx="614680" cy="594995"/>
          </a:xfrm>
        </p:grpSpPr>
        <p:sp>
          <p:nvSpPr>
            <p:cNvPr id="37" name="object 37"/>
            <p:cNvSpPr/>
            <p:nvPr/>
          </p:nvSpPr>
          <p:spPr>
            <a:xfrm>
              <a:off x="1118616" y="4389120"/>
              <a:ext cx="608330" cy="588645"/>
            </a:xfrm>
            <a:custGeom>
              <a:avLst/>
              <a:gdLst/>
              <a:ahLst/>
              <a:cxnLst/>
              <a:rect l="l" t="t" r="r" b="b"/>
              <a:pathLst>
                <a:path w="608330" h="588645">
                  <a:moveTo>
                    <a:pt x="304038" y="0"/>
                  </a:moveTo>
                  <a:lnTo>
                    <a:pt x="254720" y="3850"/>
                  </a:lnTo>
                  <a:lnTo>
                    <a:pt x="207936" y="14996"/>
                  </a:lnTo>
                  <a:lnTo>
                    <a:pt x="164313" y="32832"/>
                  </a:lnTo>
                  <a:lnTo>
                    <a:pt x="124475" y="56753"/>
                  </a:lnTo>
                  <a:lnTo>
                    <a:pt x="89049" y="86153"/>
                  </a:lnTo>
                  <a:lnTo>
                    <a:pt x="58660" y="120426"/>
                  </a:lnTo>
                  <a:lnTo>
                    <a:pt x="33935" y="158966"/>
                  </a:lnTo>
                  <a:lnTo>
                    <a:pt x="15499" y="201167"/>
                  </a:lnTo>
                  <a:lnTo>
                    <a:pt x="3979" y="246425"/>
                  </a:lnTo>
                  <a:lnTo>
                    <a:pt x="0" y="294131"/>
                  </a:lnTo>
                  <a:lnTo>
                    <a:pt x="3979" y="341838"/>
                  </a:lnTo>
                  <a:lnTo>
                    <a:pt x="15499" y="387096"/>
                  </a:lnTo>
                  <a:lnTo>
                    <a:pt x="33935" y="429297"/>
                  </a:lnTo>
                  <a:lnTo>
                    <a:pt x="58660" y="467837"/>
                  </a:lnTo>
                  <a:lnTo>
                    <a:pt x="89049" y="502110"/>
                  </a:lnTo>
                  <a:lnTo>
                    <a:pt x="124475" y="531510"/>
                  </a:lnTo>
                  <a:lnTo>
                    <a:pt x="164313" y="555431"/>
                  </a:lnTo>
                  <a:lnTo>
                    <a:pt x="207936" y="573267"/>
                  </a:lnTo>
                  <a:lnTo>
                    <a:pt x="254720" y="584413"/>
                  </a:lnTo>
                  <a:lnTo>
                    <a:pt x="304038" y="588263"/>
                  </a:lnTo>
                  <a:lnTo>
                    <a:pt x="353349" y="584413"/>
                  </a:lnTo>
                  <a:lnTo>
                    <a:pt x="400129" y="573267"/>
                  </a:lnTo>
                  <a:lnTo>
                    <a:pt x="443751" y="555431"/>
                  </a:lnTo>
                  <a:lnTo>
                    <a:pt x="483589" y="531510"/>
                  </a:lnTo>
                  <a:lnTo>
                    <a:pt x="519017" y="502110"/>
                  </a:lnTo>
                  <a:lnTo>
                    <a:pt x="549408" y="467837"/>
                  </a:lnTo>
                  <a:lnTo>
                    <a:pt x="574135" y="429297"/>
                  </a:lnTo>
                  <a:lnTo>
                    <a:pt x="592573" y="387095"/>
                  </a:lnTo>
                  <a:lnTo>
                    <a:pt x="604096" y="341838"/>
                  </a:lnTo>
                  <a:lnTo>
                    <a:pt x="608076" y="294131"/>
                  </a:lnTo>
                  <a:lnTo>
                    <a:pt x="604096" y="246425"/>
                  </a:lnTo>
                  <a:lnTo>
                    <a:pt x="592573" y="201167"/>
                  </a:lnTo>
                  <a:lnTo>
                    <a:pt x="574135" y="158966"/>
                  </a:lnTo>
                  <a:lnTo>
                    <a:pt x="549408" y="120426"/>
                  </a:lnTo>
                  <a:lnTo>
                    <a:pt x="519017" y="86153"/>
                  </a:lnTo>
                  <a:lnTo>
                    <a:pt x="483589" y="56753"/>
                  </a:lnTo>
                  <a:lnTo>
                    <a:pt x="443751" y="32832"/>
                  </a:lnTo>
                  <a:lnTo>
                    <a:pt x="400129" y="14996"/>
                  </a:lnTo>
                  <a:lnTo>
                    <a:pt x="353349" y="3850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A9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18616" y="4389120"/>
              <a:ext cx="608330" cy="588645"/>
            </a:xfrm>
            <a:custGeom>
              <a:avLst/>
              <a:gdLst/>
              <a:ahLst/>
              <a:cxnLst/>
              <a:rect l="l" t="t" r="r" b="b"/>
              <a:pathLst>
                <a:path w="608330" h="588645">
                  <a:moveTo>
                    <a:pt x="0" y="294131"/>
                  </a:moveTo>
                  <a:lnTo>
                    <a:pt x="3979" y="246425"/>
                  </a:lnTo>
                  <a:lnTo>
                    <a:pt x="15499" y="201167"/>
                  </a:lnTo>
                  <a:lnTo>
                    <a:pt x="33935" y="158966"/>
                  </a:lnTo>
                  <a:lnTo>
                    <a:pt x="58660" y="120426"/>
                  </a:lnTo>
                  <a:lnTo>
                    <a:pt x="89049" y="86153"/>
                  </a:lnTo>
                  <a:lnTo>
                    <a:pt x="124475" y="56753"/>
                  </a:lnTo>
                  <a:lnTo>
                    <a:pt x="164313" y="32832"/>
                  </a:lnTo>
                  <a:lnTo>
                    <a:pt x="207936" y="14996"/>
                  </a:lnTo>
                  <a:lnTo>
                    <a:pt x="254720" y="3850"/>
                  </a:lnTo>
                  <a:lnTo>
                    <a:pt x="304038" y="0"/>
                  </a:lnTo>
                  <a:lnTo>
                    <a:pt x="353349" y="3850"/>
                  </a:lnTo>
                  <a:lnTo>
                    <a:pt x="400129" y="14996"/>
                  </a:lnTo>
                  <a:lnTo>
                    <a:pt x="443751" y="32832"/>
                  </a:lnTo>
                  <a:lnTo>
                    <a:pt x="483589" y="56753"/>
                  </a:lnTo>
                  <a:lnTo>
                    <a:pt x="519017" y="86153"/>
                  </a:lnTo>
                  <a:lnTo>
                    <a:pt x="549408" y="120426"/>
                  </a:lnTo>
                  <a:lnTo>
                    <a:pt x="574135" y="158966"/>
                  </a:lnTo>
                  <a:lnTo>
                    <a:pt x="592573" y="201167"/>
                  </a:lnTo>
                  <a:lnTo>
                    <a:pt x="604096" y="246425"/>
                  </a:lnTo>
                  <a:lnTo>
                    <a:pt x="608076" y="294131"/>
                  </a:lnTo>
                  <a:lnTo>
                    <a:pt x="604096" y="341838"/>
                  </a:lnTo>
                  <a:lnTo>
                    <a:pt x="592573" y="387095"/>
                  </a:lnTo>
                  <a:lnTo>
                    <a:pt x="574135" y="429297"/>
                  </a:lnTo>
                  <a:lnTo>
                    <a:pt x="549408" y="467837"/>
                  </a:lnTo>
                  <a:lnTo>
                    <a:pt x="519017" y="502110"/>
                  </a:lnTo>
                  <a:lnTo>
                    <a:pt x="483589" y="531510"/>
                  </a:lnTo>
                  <a:lnTo>
                    <a:pt x="443751" y="555431"/>
                  </a:lnTo>
                  <a:lnTo>
                    <a:pt x="400129" y="573267"/>
                  </a:lnTo>
                  <a:lnTo>
                    <a:pt x="353349" y="584413"/>
                  </a:lnTo>
                  <a:lnTo>
                    <a:pt x="304038" y="588263"/>
                  </a:lnTo>
                  <a:lnTo>
                    <a:pt x="254720" y="584413"/>
                  </a:lnTo>
                  <a:lnTo>
                    <a:pt x="207936" y="573267"/>
                  </a:lnTo>
                  <a:lnTo>
                    <a:pt x="164313" y="555431"/>
                  </a:lnTo>
                  <a:lnTo>
                    <a:pt x="124475" y="531510"/>
                  </a:lnTo>
                  <a:lnTo>
                    <a:pt x="89049" y="502110"/>
                  </a:lnTo>
                  <a:lnTo>
                    <a:pt x="58660" y="467837"/>
                  </a:lnTo>
                  <a:lnTo>
                    <a:pt x="33935" y="429297"/>
                  </a:lnTo>
                  <a:lnTo>
                    <a:pt x="15499" y="387096"/>
                  </a:lnTo>
                  <a:lnTo>
                    <a:pt x="3979" y="341838"/>
                  </a:lnTo>
                  <a:lnTo>
                    <a:pt x="0" y="294131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59118" y="4742050"/>
            <a:ext cx="614680" cy="593090"/>
            <a:chOff x="1115441" y="5036692"/>
            <a:chExt cx="614680" cy="593090"/>
          </a:xfrm>
        </p:grpSpPr>
        <p:sp>
          <p:nvSpPr>
            <p:cNvPr id="40" name="object 40"/>
            <p:cNvSpPr/>
            <p:nvPr/>
          </p:nvSpPr>
          <p:spPr>
            <a:xfrm>
              <a:off x="1118616" y="5039867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39">
                  <a:moveTo>
                    <a:pt x="304038" y="0"/>
                  </a:moveTo>
                  <a:lnTo>
                    <a:pt x="254720" y="3838"/>
                  </a:lnTo>
                  <a:lnTo>
                    <a:pt x="207936" y="14953"/>
                  </a:lnTo>
                  <a:lnTo>
                    <a:pt x="164313" y="32740"/>
                  </a:lnTo>
                  <a:lnTo>
                    <a:pt x="124475" y="56595"/>
                  </a:lnTo>
                  <a:lnTo>
                    <a:pt x="89049" y="85915"/>
                  </a:lnTo>
                  <a:lnTo>
                    <a:pt x="58660" y="120097"/>
                  </a:lnTo>
                  <a:lnTo>
                    <a:pt x="33935" y="158537"/>
                  </a:lnTo>
                  <a:lnTo>
                    <a:pt x="15499" y="200631"/>
                  </a:lnTo>
                  <a:lnTo>
                    <a:pt x="3979" y="245777"/>
                  </a:lnTo>
                  <a:lnTo>
                    <a:pt x="0" y="293369"/>
                  </a:lnTo>
                  <a:lnTo>
                    <a:pt x="3979" y="340962"/>
                  </a:lnTo>
                  <a:lnTo>
                    <a:pt x="15499" y="386108"/>
                  </a:lnTo>
                  <a:lnTo>
                    <a:pt x="33935" y="428202"/>
                  </a:lnTo>
                  <a:lnTo>
                    <a:pt x="58660" y="466642"/>
                  </a:lnTo>
                  <a:lnTo>
                    <a:pt x="89049" y="500824"/>
                  </a:lnTo>
                  <a:lnTo>
                    <a:pt x="124475" y="530144"/>
                  </a:lnTo>
                  <a:lnTo>
                    <a:pt x="164313" y="553999"/>
                  </a:lnTo>
                  <a:lnTo>
                    <a:pt x="207936" y="571786"/>
                  </a:lnTo>
                  <a:lnTo>
                    <a:pt x="254720" y="582901"/>
                  </a:lnTo>
                  <a:lnTo>
                    <a:pt x="304038" y="586739"/>
                  </a:lnTo>
                  <a:lnTo>
                    <a:pt x="353349" y="582901"/>
                  </a:lnTo>
                  <a:lnTo>
                    <a:pt x="400129" y="571786"/>
                  </a:lnTo>
                  <a:lnTo>
                    <a:pt x="443751" y="553999"/>
                  </a:lnTo>
                  <a:lnTo>
                    <a:pt x="483589" y="530144"/>
                  </a:lnTo>
                  <a:lnTo>
                    <a:pt x="519017" y="500824"/>
                  </a:lnTo>
                  <a:lnTo>
                    <a:pt x="549408" y="466642"/>
                  </a:lnTo>
                  <a:lnTo>
                    <a:pt x="574135" y="428202"/>
                  </a:lnTo>
                  <a:lnTo>
                    <a:pt x="592573" y="386108"/>
                  </a:lnTo>
                  <a:lnTo>
                    <a:pt x="604096" y="340962"/>
                  </a:lnTo>
                  <a:lnTo>
                    <a:pt x="608076" y="293369"/>
                  </a:lnTo>
                  <a:lnTo>
                    <a:pt x="604096" y="245777"/>
                  </a:lnTo>
                  <a:lnTo>
                    <a:pt x="592573" y="200631"/>
                  </a:lnTo>
                  <a:lnTo>
                    <a:pt x="574135" y="158537"/>
                  </a:lnTo>
                  <a:lnTo>
                    <a:pt x="549408" y="120097"/>
                  </a:lnTo>
                  <a:lnTo>
                    <a:pt x="519017" y="85915"/>
                  </a:lnTo>
                  <a:lnTo>
                    <a:pt x="483589" y="56595"/>
                  </a:lnTo>
                  <a:lnTo>
                    <a:pt x="443751" y="32740"/>
                  </a:lnTo>
                  <a:lnTo>
                    <a:pt x="400129" y="14953"/>
                  </a:lnTo>
                  <a:lnTo>
                    <a:pt x="353349" y="3838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A9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18616" y="5039867"/>
              <a:ext cx="608330" cy="586740"/>
            </a:xfrm>
            <a:custGeom>
              <a:avLst/>
              <a:gdLst/>
              <a:ahLst/>
              <a:cxnLst/>
              <a:rect l="l" t="t" r="r" b="b"/>
              <a:pathLst>
                <a:path w="608330" h="586739">
                  <a:moveTo>
                    <a:pt x="0" y="293369"/>
                  </a:moveTo>
                  <a:lnTo>
                    <a:pt x="3979" y="245777"/>
                  </a:lnTo>
                  <a:lnTo>
                    <a:pt x="15499" y="200631"/>
                  </a:lnTo>
                  <a:lnTo>
                    <a:pt x="33935" y="158537"/>
                  </a:lnTo>
                  <a:lnTo>
                    <a:pt x="58660" y="120097"/>
                  </a:lnTo>
                  <a:lnTo>
                    <a:pt x="89049" y="85915"/>
                  </a:lnTo>
                  <a:lnTo>
                    <a:pt x="124475" y="56595"/>
                  </a:lnTo>
                  <a:lnTo>
                    <a:pt x="164313" y="32740"/>
                  </a:lnTo>
                  <a:lnTo>
                    <a:pt x="207936" y="14953"/>
                  </a:lnTo>
                  <a:lnTo>
                    <a:pt x="254720" y="3838"/>
                  </a:lnTo>
                  <a:lnTo>
                    <a:pt x="304038" y="0"/>
                  </a:lnTo>
                  <a:lnTo>
                    <a:pt x="353349" y="3838"/>
                  </a:lnTo>
                  <a:lnTo>
                    <a:pt x="400129" y="14953"/>
                  </a:lnTo>
                  <a:lnTo>
                    <a:pt x="443751" y="32740"/>
                  </a:lnTo>
                  <a:lnTo>
                    <a:pt x="483589" y="56595"/>
                  </a:lnTo>
                  <a:lnTo>
                    <a:pt x="519017" y="85915"/>
                  </a:lnTo>
                  <a:lnTo>
                    <a:pt x="549408" y="120097"/>
                  </a:lnTo>
                  <a:lnTo>
                    <a:pt x="574135" y="158537"/>
                  </a:lnTo>
                  <a:lnTo>
                    <a:pt x="592573" y="200631"/>
                  </a:lnTo>
                  <a:lnTo>
                    <a:pt x="604096" y="245777"/>
                  </a:lnTo>
                  <a:lnTo>
                    <a:pt x="608076" y="293369"/>
                  </a:lnTo>
                  <a:lnTo>
                    <a:pt x="604096" y="340962"/>
                  </a:lnTo>
                  <a:lnTo>
                    <a:pt x="592573" y="386108"/>
                  </a:lnTo>
                  <a:lnTo>
                    <a:pt x="574135" y="428202"/>
                  </a:lnTo>
                  <a:lnTo>
                    <a:pt x="549408" y="466642"/>
                  </a:lnTo>
                  <a:lnTo>
                    <a:pt x="519017" y="500824"/>
                  </a:lnTo>
                  <a:lnTo>
                    <a:pt x="483589" y="530144"/>
                  </a:lnTo>
                  <a:lnTo>
                    <a:pt x="443751" y="553999"/>
                  </a:lnTo>
                  <a:lnTo>
                    <a:pt x="400129" y="571786"/>
                  </a:lnTo>
                  <a:lnTo>
                    <a:pt x="353349" y="582901"/>
                  </a:lnTo>
                  <a:lnTo>
                    <a:pt x="304038" y="586739"/>
                  </a:lnTo>
                  <a:lnTo>
                    <a:pt x="254720" y="582901"/>
                  </a:lnTo>
                  <a:lnTo>
                    <a:pt x="207936" y="571786"/>
                  </a:lnTo>
                  <a:lnTo>
                    <a:pt x="164313" y="553999"/>
                  </a:lnTo>
                  <a:lnTo>
                    <a:pt x="124475" y="530144"/>
                  </a:lnTo>
                  <a:lnTo>
                    <a:pt x="89049" y="500824"/>
                  </a:lnTo>
                  <a:lnTo>
                    <a:pt x="58660" y="466642"/>
                  </a:lnTo>
                  <a:lnTo>
                    <a:pt x="33935" y="428202"/>
                  </a:lnTo>
                  <a:lnTo>
                    <a:pt x="15499" y="386108"/>
                  </a:lnTo>
                  <a:lnTo>
                    <a:pt x="3979" y="340962"/>
                  </a:lnTo>
                  <a:lnTo>
                    <a:pt x="0" y="293369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73798" y="5575503"/>
            <a:ext cx="10071161" cy="512320"/>
          </a:xfrm>
          <a:prstGeom prst="rect">
            <a:avLst/>
          </a:prstGeom>
          <a:solidFill>
            <a:srgbClr val="E3F1FB"/>
          </a:solidFill>
          <a:ln w="19050">
            <a:solidFill>
              <a:srgbClr val="7EC0F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Обеспечение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сбалансированности</a:t>
            </a:r>
            <a:r>
              <a:rPr sz="14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бюджета,</a:t>
            </a:r>
            <a:r>
              <a:rPr sz="1400" spc="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ограничение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дефицита</a:t>
            </a:r>
            <a:r>
              <a:rPr sz="140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400" spc="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уровня</a:t>
            </a:r>
            <a:r>
              <a:rPr sz="14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муниципального</a:t>
            </a:r>
            <a:r>
              <a:rPr sz="14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 err="1">
                <a:solidFill>
                  <a:srgbClr val="0D4B79"/>
                </a:solidFill>
                <a:latin typeface="Century Gothic"/>
                <a:cs typeface="Century Gothic"/>
              </a:rPr>
              <a:t>долга</a:t>
            </a:r>
            <a:endParaRPr lang="ru-RU" sz="1400" spc="-10" dirty="0">
              <a:solidFill>
                <a:srgbClr val="0D4B79"/>
              </a:solidFill>
              <a:latin typeface="Century Gothic"/>
              <a:cs typeface="Century Gothic"/>
            </a:endParaRPr>
          </a:p>
          <a:p>
            <a:pPr marL="91440">
              <a:lnSpc>
                <a:spcPct val="100000"/>
              </a:lnSpc>
              <a:spcBef>
                <a:spcPts val="335"/>
              </a:spcBef>
            </a:pP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062293" y="5531658"/>
            <a:ext cx="614680" cy="594995"/>
            <a:chOff x="1115441" y="5678296"/>
            <a:chExt cx="614680" cy="594995"/>
          </a:xfrm>
        </p:grpSpPr>
        <p:sp>
          <p:nvSpPr>
            <p:cNvPr id="44" name="object 44"/>
            <p:cNvSpPr/>
            <p:nvPr/>
          </p:nvSpPr>
          <p:spPr>
            <a:xfrm>
              <a:off x="1118616" y="5681471"/>
              <a:ext cx="608330" cy="588645"/>
            </a:xfrm>
            <a:custGeom>
              <a:avLst/>
              <a:gdLst/>
              <a:ahLst/>
              <a:cxnLst/>
              <a:rect l="l" t="t" r="r" b="b"/>
              <a:pathLst>
                <a:path w="608330" h="588645">
                  <a:moveTo>
                    <a:pt x="304038" y="0"/>
                  </a:moveTo>
                  <a:lnTo>
                    <a:pt x="254720" y="3849"/>
                  </a:lnTo>
                  <a:lnTo>
                    <a:pt x="207936" y="14994"/>
                  </a:lnTo>
                  <a:lnTo>
                    <a:pt x="164313" y="32830"/>
                  </a:lnTo>
                  <a:lnTo>
                    <a:pt x="124475" y="56750"/>
                  </a:lnTo>
                  <a:lnTo>
                    <a:pt x="89049" y="86148"/>
                  </a:lnTo>
                  <a:lnTo>
                    <a:pt x="58660" y="120420"/>
                  </a:lnTo>
                  <a:lnTo>
                    <a:pt x="33935" y="158960"/>
                  </a:lnTo>
                  <a:lnTo>
                    <a:pt x="15499" y="201163"/>
                  </a:lnTo>
                  <a:lnTo>
                    <a:pt x="3979" y="246421"/>
                  </a:lnTo>
                  <a:lnTo>
                    <a:pt x="0" y="294131"/>
                  </a:lnTo>
                  <a:lnTo>
                    <a:pt x="3979" y="341842"/>
                  </a:lnTo>
                  <a:lnTo>
                    <a:pt x="15499" y="387100"/>
                  </a:lnTo>
                  <a:lnTo>
                    <a:pt x="33935" y="429303"/>
                  </a:lnTo>
                  <a:lnTo>
                    <a:pt x="58660" y="467843"/>
                  </a:lnTo>
                  <a:lnTo>
                    <a:pt x="89049" y="502115"/>
                  </a:lnTo>
                  <a:lnTo>
                    <a:pt x="124475" y="531513"/>
                  </a:lnTo>
                  <a:lnTo>
                    <a:pt x="164313" y="555433"/>
                  </a:lnTo>
                  <a:lnTo>
                    <a:pt x="207936" y="573269"/>
                  </a:lnTo>
                  <a:lnTo>
                    <a:pt x="254720" y="584414"/>
                  </a:lnTo>
                  <a:lnTo>
                    <a:pt x="304038" y="588263"/>
                  </a:lnTo>
                  <a:lnTo>
                    <a:pt x="353349" y="584414"/>
                  </a:lnTo>
                  <a:lnTo>
                    <a:pt x="400129" y="573269"/>
                  </a:lnTo>
                  <a:lnTo>
                    <a:pt x="443751" y="555433"/>
                  </a:lnTo>
                  <a:lnTo>
                    <a:pt x="483589" y="531513"/>
                  </a:lnTo>
                  <a:lnTo>
                    <a:pt x="519017" y="502115"/>
                  </a:lnTo>
                  <a:lnTo>
                    <a:pt x="549408" y="467843"/>
                  </a:lnTo>
                  <a:lnTo>
                    <a:pt x="574135" y="429303"/>
                  </a:lnTo>
                  <a:lnTo>
                    <a:pt x="592573" y="387100"/>
                  </a:lnTo>
                  <a:lnTo>
                    <a:pt x="604096" y="341842"/>
                  </a:lnTo>
                  <a:lnTo>
                    <a:pt x="608076" y="294131"/>
                  </a:lnTo>
                  <a:lnTo>
                    <a:pt x="604096" y="246421"/>
                  </a:lnTo>
                  <a:lnTo>
                    <a:pt x="592573" y="201163"/>
                  </a:lnTo>
                  <a:lnTo>
                    <a:pt x="574135" y="158960"/>
                  </a:lnTo>
                  <a:lnTo>
                    <a:pt x="549408" y="120420"/>
                  </a:lnTo>
                  <a:lnTo>
                    <a:pt x="519017" y="86148"/>
                  </a:lnTo>
                  <a:lnTo>
                    <a:pt x="483589" y="56750"/>
                  </a:lnTo>
                  <a:lnTo>
                    <a:pt x="443751" y="32830"/>
                  </a:lnTo>
                  <a:lnTo>
                    <a:pt x="400129" y="14994"/>
                  </a:lnTo>
                  <a:lnTo>
                    <a:pt x="353349" y="3849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A9D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18616" y="5681471"/>
              <a:ext cx="608330" cy="588645"/>
            </a:xfrm>
            <a:custGeom>
              <a:avLst/>
              <a:gdLst/>
              <a:ahLst/>
              <a:cxnLst/>
              <a:rect l="l" t="t" r="r" b="b"/>
              <a:pathLst>
                <a:path w="608330" h="588645">
                  <a:moveTo>
                    <a:pt x="0" y="294131"/>
                  </a:moveTo>
                  <a:lnTo>
                    <a:pt x="3979" y="246421"/>
                  </a:lnTo>
                  <a:lnTo>
                    <a:pt x="15499" y="201163"/>
                  </a:lnTo>
                  <a:lnTo>
                    <a:pt x="33935" y="158960"/>
                  </a:lnTo>
                  <a:lnTo>
                    <a:pt x="58660" y="120420"/>
                  </a:lnTo>
                  <a:lnTo>
                    <a:pt x="89049" y="86148"/>
                  </a:lnTo>
                  <a:lnTo>
                    <a:pt x="124475" y="56750"/>
                  </a:lnTo>
                  <a:lnTo>
                    <a:pt x="164313" y="32830"/>
                  </a:lnTo>
                  <a:lnTo>
                    <a:pt x="207936" y="14994"/>
                  </a:lnTo>
                  <a:lnTo>
                    <a:pt x="254720" y="3849"/>
                  </a:lnTo>
                  <a:lnTo>
                    <a:pt x="304038" y="0"/>
                  </a:lnTo>
                  <a:lnTo>
                    <a:pt x="353349" y="3849"/>
                  </a:lnTo>
                  <a:lnTo>
                    <a:pt x="400129" y="14994"/>
                  </a:lnTo>
                  <a:lnTo>
                    <a:pt x="443751" y="32830"/>
                  </a:lnTo>
                  <a:lnTo>
                    <a:pt x="483589" y="56750"/>
                  </a:lnTo>
                  <a:lnTo>
                    <a:pt x="519017" y="86148"/>
                  </a:lnTo>
                  <a:lnTo>
                    <a:pt x="549408" y="120420"/>
                  </a:lnTo>
                  <a:lnTo>
                    <a:pt x="574135" y="158960"/>
                  </a:lnTo>
                  <a:lnTo>
                    <a:pt x="592573" y="201163"/>
                  </a:lnTo>
                  <a:lnTo>
                    <a:pt x="604096" y="246421"/>
                  </a:lnTo>
                  <a:lnTo>
                    <a:pt x="608076" y="294131"/>
                  </a:lnTo>
                  <a:lnTo>
                    <a:pt x="604096" y="341842"/>
                  </a:lnTo>
                  <a:lnTo>
                    <a:pt x="592573" y="387100"/>
                  </a:lnTo>
                  <a:lnTo>
                    <a:pt x="574135" y="429303"/>
                  </a:lnTo>
                  <a:lnTo>
                    <a:pt x="549408" y="467843"/>
                  </a:lnTo>
                  <a:lnTo>
                    <a:pt x="519017" y="502115"/>
                  </a:lnTo>
                  <a:lnTo>
                    <a:pt x="483589" y="531513"/>
                  </a:lnTo>
                  <a:lnTo>
                    <a:pt x="443751" y="555433"/>
                  </a:lnTo>
                  <a:lnTo>
                    <a:pt x="400129" y="573269"/>
                  </a:lnTo>
                  <a:lnTo>
                    <a:pt x="353349" y="584414"/>
                  </a:lnTo>
                  <a:lnTo>
                    <a:pt x="304038" y="588263"/>
                  </a:lnTo>
                  <a:lnTo>
                    <a:pt x="254720" y="584414"/>
                  </a:lnTo>
                  <a:lnTo>
                    <a:pt x="207936" y="573269"/>
                  </a:lnTo>
                  <a:lnTo>
                    <a:pt x="164313" y="555433"/>
                  </a:lnTo>
                  <a:lnTo>
                    <a:pt x="124475" y="531513"/>
                  </a:lnTo>
                  <a:lnTo>
                    <a:pt x="89049" y="502115"/>
                  </a:lnTo>
                  <a:lnTo>
                    <a:pt x="58660" y="467843"/>
                  </a:lnTo>
                  <a:lnTo>
                    <a:pt x="33935" y="429303"/>
                  </a:lnTo>
                  <a:lnTo>
                    <a:pt x="15499" y="387100"/>
                  </a:lnTo>
                  <a:lnTo>
                    <a:pt x="3979" y="341842"/>
                  </a:lnTo>
                  <a:lnTo>
                    <a:pt x="0" y="294131"/>
                  </a:lnTo>
                  <a:close/>
                </a:path>
              </a:pathLst>
            </a:custGeom>
            <a:ln w="6350">
              <a:solidFill>
                <a:srgbClr val="299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AE76FA-DFE1-2643-86C1-D9EEAC784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" y="7619"/>
            <a:ext cx="11954256" cy="68503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1564" y="343915"/>
            <a:ext cx="75761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</a:t>
            </a:r>
            <a:r>
              <a:rPr spc="-45" dirty="0"/>
              <a:t> </a:t>
            </a:r>
            <a:r>
              <a:rPr dirty="0"/>
              <a:t>характеристики</a:t>
            </a:r>
            <a:r>
              <a:rPr spc="10" dirty="0"/>
              <a:t> </a:t>
            </a:r>
            <a:r>
              <a:rPr dirty="0"/>
              <a:t>бюджета</a:t>
            </a:r>
            <a:r>
              <a:rPr spc="-5" dirty="0"/>
              <a:t> </a:t>
            </a:r>
            <a:r>
              <a:rPr dirty="0"/>
              <a:t>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20" dirty="0"/>
              <a:t> </a:t>
            </a:r>
            <a:r>
              <a:rPr spc="-10" dirty="0"/>
              <a:t>руб.)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048" y="1889747"/>
            <a:ext cx="2544317" cy="90907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64411" y="2142236"/>
            <a:ext cx="13500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1F1F1"/>
                </a:solidFill>
                <a:latin typeface="Century Gothic"/>
                <a:cs typeface="Century Gothic"/>
              </a:rPr>
              <a:t>ДОХОДЫ</a:t>
            </a:r>
            <a:endParaRPr sz="22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31519" y="1866887"/>
            <a:ext cx="11458575" cy="3917950"/>
            <a:chOff x="731519" y="1866887"/>
            <a:chExt cx="11458575" cy="39179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9504" y="1892807"/>
              <a:ext cx="2006346" cy="10447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1915" y="1885175"/>
              <a:ext cx="2006346" cy="10447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53472" y="1866887"/>
              <a:ext cx="1936242" cy="10447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519" y="4742675"/>
              <a:ext cx="2577846" cy="104166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47115" y="4851908"/>
            <a:ext cx="19888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Century Gothic"/>
                <a:cs typeface="Century Gothic"/>
              </a:rPr>
              <a:t>ДЕФИЦИТ</a:t>
            </a:r>
            <a:r>
              <a:rPr sz="22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(-</a:t>
            </a:r>
            <a:r>
              <a:rPr sz="2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)/ </a:t>
            </a:r>
            <a:r>
              <a:rPr sz="2200" b="1" dirty="0">
                <a:solidFill>
                  <a:srgbClr val="FFFFFF"/>
                </a:solidFill>
                <a:latin typeface="Century Gothic"/>
                <a:cs typeface="Century Gothic"/>
              </a:rPr>
              <a:t>ПРОФИЦИТ</a:t>
            </a:r>
            <a:r>
              <a:rPr sz="22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(+)</a:t>
            </a:r>
            <a:endParaRPr sz="220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21436" y="3272015"/>
            <a:ext cx="11368405" cy="2569210"/>
            <a:chOff x="821436" y="3272015"/>
            <a:chExt cx="11368405" cy="256921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3407" y="3281159"/>
              <a:ext cx="2006346" cy="10447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8200" y="3272015"/>
              <a:ext cx="2006346" cy="10447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58043" y="3288779"/>
              <a:ext cx="1931670" cy="10447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24627" y="4796028"/>
              <a:ext cx="1820418" cy="10447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06183" y="4796028"/>
              <a:ext cx="1820418" cy="104470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07552" y="4796028"/>
              <a:ext cx="1799081" cy="104470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1436" y="3328403"/>
              <a:ext cx="2475738" cy="78563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223263" y="3538473"/>
            <a:ext cx="1479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РАСХОДЫ</a:t>
            </a:r>
            <a:endParaRPr sz="2200">
              <a:latin typeface="Century Gothic"/>
              <a:cs typeface="Century Goth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0"/>
            <a:ext cx="768096" cy="6858000"/>
            <a:chOff x="0" y="0"/>
            <a:chExt cx="768096" cy="6858000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0"/>
              <a:ext cx="768096" cy="685799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68095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127248" y="1869948"/>
            <a:ext cx="9062720" cy="4876165"/>
            <a:chOff x="3127248" y="1869948"/>
            <a:chExt cx="9062720" cy="4876165"/>
          </a:xfrm>
        </p:grpSpPr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73867" y="4796027"/>
              <a:ext cx="1815846" cy="104470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007215" y="6614426"/>
              <a:ext cx="83692" cy="1312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14900" y="1876031"/>
              <a:ext cx="2006346" cy="104471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27248" y="1869948"/>
              <a:ext cx="2006346" cy="104470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30140" y="3288779"/>
              <a:ext cx="2006345" cy="10447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63824" y="3281159"/>
              <a:ext cx="2006346" cy="10447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95828" y="4791455"/>
              <a:ext cx="1899666" cy="1044702"/>
            </a:xfrm>
            <a:prstGeom prst="rect">
              <a:avLst/>
            </a:prstGeom>
          </p:spPr>
        </p:pic>
      </p:grpSp>
      <p:graphicFrame>
        <p:nvGraphicFramePr>
          <p:cNvPr id="35" name="object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190317"/>
              </p:ext>
            </p:extLst>
          </p:nvPr>
        </p:nvGraphicFramePr>
        <p:xfrm>
          <a:off x="3421634" y="1676399"/>
          <a:ext cx="8552814" cy="41079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5651"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2000" b="1" spc="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  <a:p>
                      <a:pPr marL="19685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472 125,3</a:t>
                      </a:r>
                      <a:endParaRPr lang="ru-RU"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2000" b="1" spc="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  <a:p>
                      <a:pPr marL="20891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473367,8</a:t>
                      </a:r>
                      <a:endParaRPr lang="ru-RU"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374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2000" b="1" spc="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  <a:p>
                      <a:pPr marL="20891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332395,5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243204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  <a:p>
                      <a:pPr marL="214629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363803,5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246379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sz="2000" b="1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1571B7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  <a:p>
                      <a:pPr marL="21082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366801,0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4861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479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493603,9</a:t>
                      </a:r>
                      <a:endParaRPr lang="ru-RU"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43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20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483563,3</a:t>
                      </a:r>
                      <a:endParaRPr lang="ru-RU"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4195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20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332395,5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43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20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363803,5</a:t>
                      </a:r>
                      <a:endParaRPr lang="ru-RU"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24814" marB="0"/>
                </a:tc>
                <a:tc>
                  <a:txBody>
                    <a:bodyPr/>
                    <a:lstStyle/>
                    <a:p>
                      <a:pPr marL="185420" algn="ctr">
                        <a:lnSpc>
                          <a:spcPct val="100000"/>
                        </a:lnSpc>
                        <a:spcBef>
                          <a:spcPts val="3479"/>
                        </a:spcBef>
                      </a:pPr>
                      <a:r>
                        <a:rPr lang="ru-RU" sz="2000" b="1" spc="-10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366801,0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4195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-21478,6</a:t>
                      </a: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6195" algn="ctr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- 10195,5</a:t>
                      </a:r>
                      <a:endParaRPr lang="ru-RU" sz="2000" dirty="0">
                        <a:latin typeface="Century Gothic"/>
                        <a:cs typeface="Century Gothic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rgbClr val="0D4B79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6195" algn="ctr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0,0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461009" algn="ctr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0,0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60985" algn="ctr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solidFill>
                            <a:srgbClr val="0D4B79"/>
                          </a:solidFill>
                          <a:latin typeface="Century Gothic"/>
                          <a:cs typeface="Century Gothic"/>
                        </a:rPr>
                        <a:t>0,0</a:t>
                      </a:r>
                      <a:endParaRPr sz="2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977140-2A97-97BC-8255-56E6B6CE1CA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9417" y="1461008"/>
            <a:ext cx="413194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95"/>
              </a:spcBef>
            </a:pPr>
            <a:r>
              <a:rPr sz="6400" spc="-10" dirty="0">
                <a:solidFill>
                  <a:srgbClr val="1263A1"/>
                </a:solidFill>
              </a:rPr>
              <a:t>ДОХОДЫ БЮДЖЕТА</a:t>
            </a:r>
            <a:endParaRPr sz="6400"/>
          </a:p>
        </p:txBody>
      </p:sp>
      <p:sp>
        <p:nvSpPr>
          <p:cNvPr id="5" name="object 5"/>
          <p:cNvSpPr/>
          <p:nvPr/>
        </p:nvSpPr>
        <p:spPr>
          <a:xfrm>
            <a:off x="0" y="4881880"/>
            <a:ext cx="12192000" cy="1976120"/>
          </a:xfrm>
          <a:custGeom>
            <a:avLst/>
            <a:gdLst/>
            <a:ahLst/>
            <a:cxnLst/>
            <a:rect l="l" t="t" r="r" b="b"/>
            <a:pathLst>
              <a:path w="12192000" h="1164590">
                <a:moveTo>
                  <a:pt x="12192000" y="0"/>
                </a:moveTo>
                <a:lnTo>
                  <a:pt x="0" y="0"/>
                </a:lnTo>
                <a:lnTo>
                  <a:pt x="0" y="1164336"/>
                </a:lnTo>
                <a:lnTo>
                  <a:pt x="12192000" y="11643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4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E6382D-07D8-20E7-CF89-E551C6146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60" y="838200"/>
            <a:ext cx="4822094" cy="35243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B9AB91-7086-6440-1F96-BF3974B0D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09" y="5044289"/>
            <a:ext cx="2242203" cy="16816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58AA17-209E-84B5-C4C9-9D838E7C2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65" y="5034302"/>
            <a:ext cx="2554037" cy="17016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60F1F9-EA14-7C18-9190-7274C021B2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4" y="4967877"/>
            <a:ext cx="2357402" cy="17680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30C46C1-B31F-4B7C-D5F7-0E4EDC4ED3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173" y="5010258"/>
            <a:ext cx="2376365" cy="15853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77" y="-27387"/>
            <a:ext cx="12191999" cy="6856473"/>
            <a:chOff x="0" y="0"/>
            <a:chExt cx="12191999" cy="6856473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64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9031" y="862583"/>
              <a:ext cx="3172968" cy="223113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71497" y="3947286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851,5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9678" y="3738194"/>
            <a:ext cx="7232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1076,9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58283" y="3741166"/>
            <a:ext cx="722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1079,2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83756" y="3907663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796,5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6010" y="4072254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816,1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83435" y="2096770"/>
            <a:ext cx="59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107,6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0172" y="1725929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83,1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18938" y="1679575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75,6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8554" y="2093467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72,1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98306" y="2006549"/>
            <a:ext cx="4699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72,0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1308" y="5983223"/>
            <a:ext cx="171450" cy="17144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515617" y="5894933"/>
            <a:ext cx="2975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D4B79"/>
                </a:solidFill>
                <a:latin typeface="Calibri"/>
                <a:cs typeface="Calibri"/>
              </a:rPr>
              <a:t>безвозмездные</a:t>
            </a:r>
            <a:r>
              <a:rPr sz="1800" b="1" i="1" spc="-10" dirty="0">
                <a:solidFill>
                  <a:srgbClr val="0D4B79"/>
                </a:solidFill>
                <a:latin typeface="Calibri"/>
                <a:cs typeface="Calibri"/>
              </a:rPr>
              <a:t> поступления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81371" y="5983223"/>
            <a:ext cx="169925" cy="17144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075046" y="5894933"/>
            <a:ext cx="1912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D4B79"/>
                </a:solidFill>
                <a:latin typeface="Calibri"/>
                <a:cs typeface="Calibri"/>
              </a:rPr>
              <a:t>налоговые</a:t>
            </a:r>
            <a:r>
              <a:rPr sz="1800" b="1" i="1" spc="-25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D4B79"/>
                </a:solidFill>
                <a:latin typeface="Calibri"/>
                <a:cs typeface="Calibri"/>
              </a:rPr>
              <a:t>доходы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339965" y="5997321"/>
            <a:ext cx="146050" cy="144145"/>
            <a:chOff x="7339965" y="5997321"/>
            <a:chExt cx="146050" cy="144145"/>
          </a:xfrm>
          <a:solidFill>
            <a:schemeClr val="accent3">
              <a:lumMod val="75000"/>
            </a:schemeClr>
          </a:solidFill>
        </p:grpSpPr>
        <p:sp>
          <p:nvSpPr>
            <p:cNvPr id="21" name="object 21"/>
            <p:cNvSpPr/>
            <p:nvPr/>
          </p:nvSpPr>
          <p:spPr>
            <a:xfrm>
              <a:off x="7349490" y="6006846"/>
              <a:ext cx="127000" cy="125095"/>
            </a:xfrm>
            <a:custGeom>
              <a:avLst/>
              <a:gdLst/>
              <a:ahLst/>
              <a:cxnLst/>
              <a:rect l="l" t="t" r="r" b="b"/>
              <a:pathLst>
                <a:path w="127000" h="125095">
                  <a:moveTo>
                    <a:pt x="126492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126492" y="124967"/>
                  </a:lnTo>
                  <a:lnTo>
                    <a:pt x="126492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extrusionH="95250">
              <a:extrusionClr>
                <a:srgbClr val="00B050"/>
              </a:extrusionClr>
            </a:sp3d>
          </p:spPr>
          <p:txBody>
            <a:bodyPr wrap="square" lIns="0" tIns="0" rIns="0" bIns="0" rtlCol="0" anchor="t" anchorCtr="0"/>
            <a:lstStyle/>
            <a:p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349490" y="6006846"/>
              <a:ext cx="127000" cy="125095"/>
            </a:xfrm>
            <a:custGeom>
              <a:avLst/>
              <a:gdLst/>
              <a:ahLst/>
              <a:cxnLst/>
              <a:rect l="l" t="t" r="r" b="b"/>
              <a:pathLst>
                <a:path w="127000" h="125095">
                  <a:moveTo>
                    <a:pt x="0" y="124967"/>
                  </a:moveTo>
                  <a:lnTo>
                    <a:pt x="126492" y="124967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124967"/>
                  </a:lnTo>
                  <a:close/>
                </a:path>
              </a:pathLst>
            </a:custGeom>
            <a:grpFill/>
            <a:ln w="19050">
              <a:noFill/>
            </a:ln>
            <a:scene3d>
              <a:camera prst="orthographicFront"/>
              <a:lightRig rig="threePt" dir="t"/>
            </a:scene3d>
            <a:sp3d extrusionH="95250">
              <a:extrusionClr>
                <a:srgbClr val="00B050"/>
              </a:extrusionClr>
            </a:sp3d>
          </p:spPr>
          <p:txBody>
            <a:bodyPr wrap="square" lIns="0" tIns="0" rIns="0" bIns="0" rtlCol="0" anchor="t" anchorCtr="0"/>
            <a:lstStyle/>
            <a:p>
              <a:endParaRPr>
                <a:solidFill>
                  <a:srgbClr val="00B050"/>
                </a:solidFill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521702" y="5894933"/>
            <a:ext cx="2149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D4B79"/>
                </a:solidFill>
                <a:latin typeface="Calibri"/>
                <a:cs typeface="Calibri"/>
              </a:rPr>
              <a:t>неналоговые</a:t>
            </a:r>
            <a:r>
              <a:rPr sz="1800" b="1" i="1" spc="-5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D4B79"/>
                </a:solidFill>
                <a:latin typeface="Calibri"/>
                <a:cs typeface="Calibri"/>
              </a:rPr>
              <a:t>доходы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13889" y="5207000"/>
            <a:ext cx="7893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lnSpc>
                <a:spcPct val="100000"/>
              </a:lnSpc>
              <a:spcBef>
                <a:spcPts val="100"/>
              </a:spcBef>
            </a:pPr>
            <a:r>
              <a:rPr sz="1400" b="1" spc="190" dirty="0">
                <a:solidFill>
                  <a:srgbClr val="1263A1"/>
                </a:solidFill>
                <a:latin typeface="Calibri"/>
                <a:cs typeface="Calibri"/>
              </a:rPr>
              <a:t>202</a:t>
            </a:r>
            <a:r>
              <a:rPr lang="ru-RU" sz="1400" b="1" spc="190" dirty="0">
                <a:solidFill>
                  <a:srgbClr val="1263A1"/>
                </a:solidFill>
                <a:latin typeface="Calibri"/>
                <a:cs typeface="Calibri"/>
              </a:rPr>
              <a:t>2</a:t>
            </a:r>
            <a:r>
              <a:rPr sz="1400" b="1" spc="-5" dirty="0">
                <a:solidFill>
                  <a:srgbClr val="1263A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263A1"/>
                </a:solidFill>
                <a:latin typeface="Calibri"/>
                <a:cs typeface="Calibri"/>
              </a:rPr>
              <a:t>год </a:t>
            </a:r>
            <a:r>
              <a:rPr sz="1400" b="1" spc="-20" dirty="0">
                <a:solidFill>
                  <a:srgbClr val="1263A1"/>
                </a:solidFill>
                <a:latin typeface="Calibri"/>
                <a:cs typeface="Calibri"/>
              </a:rPr>
              <a:t>отчет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1798" y="5236845"/>
            <a:ext cx="7835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</a:pPr>
            <a:r>
              <a:rPr sz="1400" b="1" spc="190" dirty="0">
                <a:solidFill>
                  <a:srgbClr val="1263A1"/>
                </a:solidFill>
                <a:latin typeface="Calibri"/>
                <a:cs typeface="Calibri"/>
              </a:rPr>
              <a:t>202</a:t>
            </a:r>
            <a:r>
              <a:rPr lang="ru-RU" sz="1400" b="1" spc="190" dirty="0">
                <a:solidFill>
                  <a:srgbClr val="1263A1"/>
                </a:solidFill>
                <a:latin typeface="Calibri"/>
                <a:cs typeface="Calibri"/>
              </a:rPr>
              <a:t>3</a:t>
            </a:r>
            <a:r>
              <a:rPr sz="1400" b="1" spc="-5" dirty="0">
                <a:solidFill>
                  <a:srgbClr val="1263A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263A1"/>
                </a:solidFill>
                <a:latin typeface="Calibri"/>
                <a:cs typeface="Calibri"/>
              </a:rPr>
              <a:t>год </a:t>
            </a:r>
            <a:r>
              <a:rPr sz="1400" b="1" spc="-10" dirty="0">
                <a:solidFill>
                  <a:srgbClr val="1263A1"/>
                </a:solidFill>
                <a:latin typeface="Calibri"/>
                <a:cs typeface="Calibri"/>
              </a:rPr>
              <a:t>оценка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54600" y="5236845"/>
            <a:ext cx="7835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400" b="1" spc="190" dirty="0">
                <a:solidFill>
                  <a:srgbClr val="1263A1"/>
                </a:solidFill>
                <a:latin typeface="Calibri"/>
                <a:cs typeface="Calibri"/>
              </a:rPr>
              <a:t>202</a:t>
            </a:r>
            <a:r>
              <a:rPr lang="ru-RU" sz="1400" b="1" spc="190" dirty="0">
                <a:solidFill>
                  <a:srgbClr val="1263A1"/>
                </a:solidFill>
                <a:latin typeface="Calibri"/>
                <a:cs typeface="Calibri"/>
              </a:rPr>
              <a:t>4</a:t>
            </a:r>
            <a:r>
              <a:rPr sz="1400" b="1" spc="-5" dirty="0">
                <a:solidFill>
                  <a:srgbClr val="1263A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263A1"/>
                </a:solidFill>
                <a:latin typeface="Calibri"/>
                <a:cs typeface="Calibri"/>
              </a:rPr>
              <a:t>год </a:t>
            </a:r>
            <a:r>
              <a:rPr sz="1400" b="1" spc="-20" dirty="0">
                <a:solidFill>
                  <a:srgbClr val="1263A1"/>
                </a:solidFill>
                <a:latin typeface="Calibri"/>
                <a:cs typeface="Calibri"/>
              </a:rPr>
              <a:t>план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99681" y="5236845"/>
            <a:ext cx="7835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400" b="1" spc="190" dirty="0">
                <a:solidFill>
                  <a:srgbClr val="1263A1"/>
                </a:solidFill>
                <a:latin typeface="Calibri"/>
                <a:cs typeface="Calibri"/>
              </a:rPr>
              <a:t>202</a:t>
            </a:r>
            <a:r>
              <a:rPr lang="ru-RU" sz="1400" b="1" spc="190" dirty="0">
                <a:solidFill>
                  <a:srgbClr val="1263A1"/>
                </a:solidFill>
                <a:latin typeface="Calibri"/>
                <a:cs typeface="Calibri"/>
              </a:rPr>
              <a:t>5</a:t>
            </a:r>
            <a:r>
              <a:rPr sz="1400" b="1" spc="-5" dirty="0">
                <a:solidFill>
                  <a:srgbClr val="1263A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263A1"/>
                </a:solidFill>
                <a:latin typeface="Calibri"/>
                <a:cs typeface="Calibri"/>
              </a:rPr>
              <a:t>год </a:t>
            </a:r>
            <a:r>
              <a:rPr sz="1400" b="1" spc="-20" dirty="0">
                <a:solidFill>
                  <a:srgbClr val="1263A1"/>
                </a:solidFill>
                <a:latin typeface="Calibri"/>
                <a:cs typeface="Calibri"/>
              </a:rPr>
              <a:t>план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28254" y="5236845"/>
            <a:ext cx="7835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400" b="1" spc="190" dirty="0">
                <a:solidFill>
                  <a:srgbClr val="1263A1"/>
                </a:solidFill>
                <a:latin typeface="Calibri"/>
                <a:cs typeface="Calibri"/>
              </a:rPr>
              <a:t>202</a:t>
            </a:r>
            <a:r>
              <a:rPr lang="ru-RU" sz="1400" b="1" spc="190" dirty="0">
                <a:solidFill>
                  <a:srgbClr val="1263A1"/>
                </a:solidFill>
                <a:latin typeface="Calibri"/>
                <a:cs typeface="Calibri"/>
              </a:rPr>
              <a:t>6</a:t>
            </a:r>
            <a:r>
              <a:rPr sz="1400" b="1" spc="-5" dirty="0">
                <a:solidFill>
                  <a:srgbClr val="1263A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263A1"/>
                </a:solidFill>
                <a:latin typeface="Calibri"/>
                <a:cs typeface="Calibri"/>
              </a:rPr>
              <a:t>год </a:t>
            </a:r>
            <a:r>
              <a:rPr sz="1400" b="1" spc="-20" dirty="0">
                <a:solidFill>
                  <a:srgbClr val="1263A1"/>
                </a:solidFill>
                <a:latin typeface="Calibri"/>
                <a:cs typeface="Calibri"/>
              </a:rPr>
              <a:t>план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713232" cy="685799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13231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282953" y="279272"/>
            <a:ext cx="10591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Объём</a:t>
            </a:r>
            <a:r>
              <a:rPr spc="-15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dirty="0"/>
              <a:t>структура</a:t>
            </a:r>
            <a:r>
              <a:rPr spc="10" dirty="0"/>
              <a:t> </a:t>
            </a:r>
            <a:r>
              <a:rPr dirty="0"/>
              <a:t>доходов</a:t>
            </a:r>
            <a:r>
              <a:rPr spc="-5" dirty="0"/>
              <a:t> </a:t>
            </a:r>
            <a:r>
              <a:rPr dirty="0"/>
              <a:t>бюджета</a:t>
            </a:r>
            <a:r>
              <a:rPr spc="10" dirty="0"/>
              <a:t> </a:t>
            </a:r>
            <a:r>
              <a:rPr dirty="0"/>
              <a:t>в</a:t>
            </a:r>
            <a:r>
              <a:rPr spc="-5" dirty="0"/>
              <a:t> </a:t>
            </a:r>
            <a:r>
              <a:rPr dirty="0"/>
              <a:t>202</a:t>
            </a:r>
            <a:r>
              <a:rPr lang="ru-RU" dirty="0"/>
              <a:t>2</a:t>
            </a:r>
            <a:r>
              <a:rPr dirty="0"/>
              <a:t>-202</a:t>
            </a:r>
            <a:r>
              <a:rPr lang="ru-RU" dirty="0"/>
              <a:t>6</a:t>
            </a:r>
            <a:r>
              <a:rPr spc="30" dirty="0"/>
              <a:t> </a:t>
            </a:r>
            <a:r>
              <a:rPr dirty="0"/>
              <a:t>годах</a:t>
            </a:r>
            <a:r>
              <a:rPr spc="10" dirty="0"/>
              <a:t> </a:t>
            </a:r>
            <a:r>
              <a:rPr dirty="0"/>
              <a:t>(</a:t>
            </a:r>
            <a:r>
              <a:rPr lang="ru-RU" dirty="0"/>
              <a:t>тыс</a:t>
            </a:r>
            <a:r>
              <a:rPr dirty="0"/>
              <a:t>.</a:t>
            </a:r>
            <a:r>
              <a:rPr spc="-5" dirty="0"/>
              <a:t> </a:t>
            </a:r>
            <a:r>
              <a:rPr spc="-10" dirty="0"/>
              <a:t>руб.)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97059" y="2886780"/>
            <a:ext cx="176972" cy="168021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150" dirty="0">
              <a:latin typeface="Century Gothic"/>
              <a:cs typeface="Century Gothic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770364" y="4757928"/>
            <a:ext cx="2324100" cy="1988185"/>
            <a:chOff x="9770364" y="4757928"/>
            <a:chExt cx="2324100" cy="1988185"/>
          </a:xfrm>
        </p:grpSpPr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70364" y="4757928"/>
              <a:ext cx="2137410" cy="118643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12803" y="6614426"/>
              <a:ext cx="81152" cy="131287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8E7A0FA-73F2-D0AE-A901-F095B2781C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480" y="0"/>
            <a:ext cx="1399888" cy="1023151"/>
          </a:xfrm>
          <a:prstGeom prst="rect">
            <a:avLst/>
          </a:prstGeom>
        </p:spPr>
      </p:pic>
      <p:graphicFrame>
        <p:nvGraphicFramePr>
          <p:cNvPr id="52" name="Диаграмма 51">
            <a:extLst>
              <a:ext uri="{FF2B5EF4-FFF2-40B4-BE49-F238E27FC236}">
                <a16:creationId xmlns:a16="http://schemas.microsoft.com/office/drawing/2014/main" id="{CDC9BCE3-EEEC-692F-5AB2-D4743A9CDA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398454"/>
              </p:ext>
            </p:extLst>
          </p:nvPr>
        </p:nvGraphicFramePr>
        <p:xfrm>
          <a:off x="1099589" y="796380"/>
          <a:ext cx="8571580" cy="4381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752600" y="0"/>
            <a:ext cx="13944600" cy="7010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5241" y="118109"/>
            <a:ext cx="9744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263A1"/>
                </a:solidFill>
              </a:rPr>
              <a:t>Объем</a:t>
            </a:r>
            <a:r>
              <a:rPr spc="-2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и</a:t>
            </a:r>
            <a:r>
              <a:rPr spc="-10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структура</a:t>
            </a:r>
            <a:r>
              <a:rPr spc="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налоговых доходов в</a:t>
            </a:r>
            <a:r>
              <a:rPr spc="-1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202</a:t>
            </a:r>
            <a:r>
              <a:rPr lang="ru-RU" dirty="0">
                <a:solidFill>
                  <a:srgbClr val="1263A1"/>
                </a:solidFill>
              </a:rPr>
              <a:t>4</a:t>
            </a:r>
            <a:r>
              <a:rPr spc="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году</a:t>
            </a:r>
            <a:r>
              <a:rPr spc="-5" dirty="0">
                <a:solidFill>
                  <a:srgbClr val="1263A1"/>
                </a:solidFill>
              </a:rPr>
              <a:t> </a:t>
            </a:r>
            <a:r>
              <a:rPr dirty="0">
                <a:solidFill>
                  <a:srgbClr val="1263A1"/>
                </a:solidFill>
              </a:rPr>
              <a:t>(</a:t>
            </a:r>
            <a:r>
              <a:rPr lang="ru-RU" dirty="0">
                <a:solidFill>
                  <a:srgbClr val="1263A1"/>
                </a:solidFill>
              </a:rPr>
              <a:t>тыс</a:t>
            </a:r>
            <a:r>
              <a:rPr dirty="0">
                <a:solidFill>
                  <a:srgbClr val="1263A1"/>
                </a:solidFill>
              </a:rPr>
              <a:t>.</a:t>
            </a:r>
            <a:r>
              <a:rPr spc="-10" dirty="0">
                <a:solidFill>
                  <a:srgbClr val="1263A1"/>
                </a:solidFill>
              </a:rPr>
              <a:t> руб.)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89779" y="2415032"/>
            <a:ext cx="4559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500" dirty="0">
              <a:latin typeface="Century Gothic"/>
              <a:cs typeface="Century Gothic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0" y="0"/>
            <a:ext cx="792480" cy="6858000"/>
            <a:chOff x="0" y="0"/>
            <a:chExt cx="792480" cy="6858000"/>
          </a:xfrm>
        </p:grpSpPr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92480" cy="685800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095235" y="2766821"/>
            <a:ext cx="20694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 marR="5080" indent="-37973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10831" y="1628597"/>
            <a:ext cx="2071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18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95442" y="868807"/>
            <a:ext cx="1790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800" dirty="0">
              <a:latin typeface="Calibri"/>
              <a:cs typeface="Calibri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CA25B4F-68B4-4C46-B206-08985248A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972" y="-1293"/>
            <a:ext cx="1563926" cy="1143043"/>
          </a:xfrm>
          <a:prstGeom prst="rect">
            <a:avLst/>
          </a:prstGeom>
        </p:spPr>
      </p:pic>
      <p:graphicFrame>
        <p:nvGraphicFramePr>
          <p:cNvPr id="71" name="Диаграмма 70">
            <a:extLst>
              <a:ext uri="{FF2B5EF4-FFF2-40B4-BE49-F238E27FC236}">
                <a16:creationId xmlns:a16="http://schemas.microsoft.com/office/drawing/2014/main" id="{88A724BA-1036-4842-3D92-598FB0559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042202"/>
              </p:ext>
            </p:extLst>
          </p:nvPr>
        </p:nvGraphicFramePr>
        <p:xfrm>
          <a:off x="1166453" y="627378"/>
          <a:ext cx="6326256" cy="562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0763" y="-4471"/>
            <a:ext cx="12181331" cy="6833613"/>
            <a:chOff x="10668" y="0"/>
            <a:chExt cx="12181331" cy="683361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" y="0"/>
              <a:ext cx="12181331" cy="68336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21927" y="607460"/>
              <a:ext cx="6007735" cy="2178050"/>
            </a:xfrm>
            <a:custGeom>
              <a:avLst/>
              <a:gdLst/>
              <a:ahLst/>
              <a:cxnLst/>
              <a:rect l="l" t="t" r="r" b="b"/>
              <a:pathLst>
                <a:path w="6007734" h="2178050">
                  <a:moveTo>
                    <a:pt x="6007608" y="0"/>
                  </a:moveTo>
                  <a:lnTo>
                    <a:pt x="0" y="0"/>
                  </a:lnTo>
                  <a:lnTo>
                    <a:pt x="0" y="2177795"/>
                  </a:lnTo>
                  <a:lnTo>
                    <a:pt x="6007608" y="2177795"/>
                  </a:lnTo>
                  <a:lnTo>
                    <a:pt x="6007608" y="0"/>
                  </a:lnTo>
                  <a:close/>
                </a:path>
              </a:pathLst>
            </a:custGeom>
            <a:solidFill>
              <a:srgbClr val="D3EA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980938" y="609980"/>
            <a:ext cx="5674995" cy="1261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Налог</a:t>
            </a:r>
            <a:r>
              <a:rPr sz="1350" b="1" spc="-7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на</a:t>
            </a:r>
            <a:r>
              <a:rPr sz="1350" b="1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доходы</a:t>
            </a:r>
            <a:r>
              <a:rPr sz="1350" b="1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физических</a:t>
            </a:r>
            <a:r>
              <a:rPr sz="1350" b="1" spc="-6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лиц</a:t>
            </a:r>
            <a:endParaRPr sz="1350" dirty="0">
              <a:latin typeface="Century Gothic"/>
              <a:cs typeface="Century Gothic"/>
            </a:endParaRPr>
          </a:p>
          <a:p>
            <a:pPr marL="12065" marR="5080" algn="ctr">
              <a:lnSpc>
                <a:spcPct val="100000"/>
              </a:lnSpc>
            </a:pP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(НДФЛ)</a:t>
            </a:r>
            <a:r>
              <a:rPr sz="1350" b="1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-</a:t>
            </a:r>
            <a:r>
              <a:rPr sz="135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основной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вид</a:t>
            </a:r>
            <a:r>
              <a:rPr sz="135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прямых</a:t>
            </a:r>
            <a:r>
              <a:rPr sz="135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налогов.</a:t>
            </a:r>
            <a:r>
              <a:rPr sz="135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Исчисляется</a:t>
            </a:r>
            <a:r>
              <a:rPr sz="135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spc="-10" dirty="0">
                <a:solidFill>
                  <a:srgbClr val="0D4B79"/>
                </a:solidFill>
                <a:latin typeface="Century Gothic"/>
                <a:cs typeface="Century Gothic"/>
              </a:rPr>
              <a:t>процентах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от</a:t>
            </a:r>
            <a:r>
              <a:rPr sz="135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совокупного</a:t>
            </a:r>
            <a:r>
              <a:rPr sz="135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дохода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физических</a:t>
            </a:r>
            <a:r>
              <a:rPr sz="135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лиц за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spc="-10" dirty="0">
                <a:solidFill>
                  <a:srgbClr val="0D4B79"/>
                </a:solidFill>
                <a:latin typeface="Century Gothic"/>
                <a:cs typeface="Century Gothic"/>
              </a:rPr>
              <a:t>вычетом</a:t>
            </a:r>
            <a:endParaRPr sz="135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350" spc="-10" dirty="0">
                <a:solidFill>
                  <a:srgbClr val="0D4B79"/>
                </a:solidFill>
                <a:latin typeface="Century Gothic"/>
                <a:cs typeface="Century Gothic"/>
              </a:rPr>
              <a:t>документально</a:t>
            </a:r>
            <a:r>
              <a:rPr sz="135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spc="-10" dirty="0">
                <a:solidFill>
                  <a:srgbClr val="0D4B79"/>
                </a:solidFill>
                <a:latin typeface="Century Gothic"/>
                <a:cs typeface="Century Gothic"/>
              </a:rPr>
              <a:t>подтверждённых</a:t>
            </a:r>
            <a:r>
              <a:rPr sz="135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расходов,</a:t>
            </a:r>
            <a:r>
              <a:rPr sz="1350" spc="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350" spc="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соответствии</a:t>
            </a:r>
            <a:r>
              <a:rPr sz="135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spc="-50" dirty="0">
                <a:solidFill>
                  <a:srgbClr val="0D4B79"/>
                </a:solidFill>
                <a:latin typeface="Century Gothic"/>
                <a:cs typeface="Century Gothic"/>
              </a:rPr>
              <a:t>с</a:t>
            </a:r>
            <a:endParaRPr sz="135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действующим</a:t>
            </a:r>
            <a:r>
              <a:rPr sz="1350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spc="-10" dirty="0">
                <a:solidFill>
                  <a:srgbClr val="0D4B79"/>
                </a:solidFill>
                <a:latin typeface="Century Gothic"/>
                <a:cs typeface="Century Gothic"/>
              </a:rPr>
              <a:t>законодательством.</a:t>
            </a:r>
            <a:endParaRPr sz="1350" dirty="0">
              <a:latin typeface="Century Gothic"/>
              <a:cs typeface="Century Gothic"/>
            </a:endParaRPr>
          </a:p>
          <a:p>
            <a:pPr marL="635" algn="ctr">
              <a:lnSpc>
                <a:spcPct val="100000"/>
              </a:lnSpc>
            </a:pP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Ставка</a:t>
            </a:r>
            <a:r>
              <a:rPr sz="1350" b="1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налога</a:t>
            </a:r>
            <a:r>
              <a:rPr sz="1350" b="1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НДФЛ</a:t>
            </a:r>
            <a:r>
              <a:rPr sz="1350" b="1" spc="-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с</a:t>
            </a:r>
            <a:r>
              <a:rPr sz="135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2021</a:t>
            </a:r>
            <a:r>
              <a:rPr sz="1350" b="1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spc="-10" dirty="0">
                <a:solidFill>
                  <a:srgbClr val="0D4B79"/>
                </a:solidFill>
                <a:latin typeface="Century Gothic"/>
                <a:cs typeface="Century Gothic"/>
              </a:rPr>
              <a:t>года:</a:t>
            </a:r>
            <a:endParaRPr sz="135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4297" y="1844802"/>
            <a:ext cx="524637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86385">
              <a:lnSpc>
                <a:spcPct val="100000"/>
              </a:lnSpc>
              <a:spcBef>
                <a:spcPts val="105"/>
              </a:spcBef>
              <a:buChar char="-"/>
              <a:tabLst>
                <a:tab pos="286385" algn="l"/>
                <a:tab pos="299720" algn="l"/>
              </a:tabLst>
            </a:pP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с</a:t>
            </a:r>
            <a:r>
              <a:rPr sz="135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доходов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физического</a:t>
            </a:r>
            <a:r>
              <a:rPr sz="135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лица,</a:t>
            </a:r>
            <a:r>
              <a:rPr sz="135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полученных</a:t>
            </a:r>
            <a:r>
              <a:rPr sz="135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течение</a:t>
            </a:r>
            <a:r>
              <a:rPr sz="135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spc="-20" dirty="0">
                <a:solidFill>
                  <a:srgbClr val="0D4B79"/>
                </a:solidFill>
                <a:latin typeface="Century Gothic"/>
                <a:cs typeface="Century Gothic"/>
              </a:rPr>
              <a:t>года</a:t>
            </a:r>
            <a:endParaRPr sz="1350" dirty="0">
              <a:latin typeface="Century Gothic"/>
              <a:cs typeface="Century Gothic"/>
            </a:endParaRPr>
          </a:p>
          <a:p>
            <a:pPr marL="2540" algn="ctr">
              <a:lnSpc>
                <a:spcPct val="100000"/>
              </a:lnSpc>
            </a:pP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до</a:t>
            </a:r>
            <a:r>
              <a:rPr sz="135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5</a:t>
            </a:r>
            <a:r>
              <a:rPr sz="1350" b="1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млн.</a:t>
            </a:r>
            <a:r>
              <a:rPr sz="135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рублей</a:t>
            </a:r>
            <a:r>
              <a:rPr sz="1350" b="1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–</a:t>
            </a:r>
            <a:r>
              <a:rPr sz="1350" b="1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13%</a:t>
            </a:r>
            <a:endParaRPr sz="1350" dirty="0">
              <a:latin typeface="Century Gothic"/>
              <a:cs typeface="Century Gothic"/>
            </a:endParaRPr>
          </a:p>
          <a:p>
            <a:pPr marL="286385" indent="-286385">
              <a:lnSpc>
                <a:spcPct val="100000"/>
              </a:lnSpc>
              <a:buChar char="-"/>
              <a:tabLst>
                <a:tab pos="286385" algn="l"/>
                <a:tab pos="299720" algn="l"/>
              </a:tabLst>
            </a:pP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с</a:t>
            </a:r>
            <a:r>
              <a:rPr sz="135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доходов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физического</a:t>
            </a:r>
            <a:r>
              <a:rPr sz="135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лица,</a:t>
            </a:r>
            <a:r>
              <a:rPr sz="135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полученных</a:t>
            </a:r>
            <a:r>
              <a:rPr sz="135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35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0D4B79"/>
                </a:solidFill>
                <a:latin typeface="Century Gothic"/>
                <a:cs typeface="Century Gothic"/>
              </a:rPr>
              <a:t>течение</a:t>
            </a:r>
            <a:r>
              <a:rPr sz="135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spc="-20" dirty="0">
                <a:solidFill>
                  <a:srgbClr val="0D4B79"/>
                </a:solidFill>
                <a:latin typeface="Century Gothic"/>
                <a:cs typeface="Century Gothic"/>
              </a:rPr>
              <a:t>года</a:t>
            </a:r>
            <a:endParaRPr sz="1350" dirty="0">
              <a:latin typeface="Century Gothic"/>
              <a:cs typeface="Century Gothic"/>
            </a:endParaRPr>
          </a:p>
          <a:p>
            <a:pPr marL="50165" algn="ctr">
              <a:lnSpc>
                <a:spcPct val="100000"/>
              </a:lnSpc>
            </a:pP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свыше</a:t>
            </a:r>
            <a:r>
              <a:rPr sz="1350" b="1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5</a:t>
            </a:r>
            <a:r>
              <a:rPr sz="1350" b="1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млн.</a:t>
            </a:r>
            <a:r>
              <a:rPr sz="1350" b="1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рублей</a:t>
            </a:r>
            <a:r>
              <a:rPr sz="1350" b="1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dirty="0">
                <a:solidFill>
                  <a:srgbClr val="0D4B79"/>
                </a:solidFill>
                <a:latin typeface="Century Gothic"/>
                <a:cs typeface="Century Gothic"/>
              </a:rPr>
              <a:t>–</a:t>
            </a:r>
            <a:r>
              <a:rPr sz="1350" b="1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50" b="1" spc="-25" dirty="0">
                <a:solidFill>
                  <a:srgbClr val="0D4B79"/>
                </a:solidFill>
                <a:latin typeface="Century Gothic"/>
                <a:cs typeface="Century Gothic"/>
              </a:rPr>
              <a:t>15%</a:t>
            </a:r>
            <a:endParaRPr sz="135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46464" y="3515866"/>
            <a:ext cx="3107690" cy="3232785"/>
          </a:xfrm>
          <a:custGeom>
            <a:avLst/>
            <a:gdLst/>
            <a:ahLst/>
            <a:cxnLst/>
            <a:rect l="l" t="t" r="r" b="b"/>
            <a:pathLst>
              <a:path w="3107690" h="3232784">
                <a:moveTo>
                  <a:pt x="3107435" y="0"/>
                </a:moveTo>
                <a:lnTo>
                  <a:pt x="0" y="0"/>
                </a:lnTo>
                <a:lnTo>
                  <a:pt x="0" y="3232404"/>
                </a:lnTo>
                <a:lnTo>
                  <a:pt x="3107435" y="3232404"/>
                </a:lnTo>
                <a:lnTo>
                  <a:pt x="3107435" y="0"/>
                </a:lnTo>
                <a:close/>
              </a:path>
            </a:pathLst>
          </a:custGeom>
          <a:solidFill>
            <a:srgbClr val="E8F3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26473" y="3547364"/>
            <a:ext cx="2914015" cy="313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266700" indent="-11938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32080" algn="l"/>
              </a:tabLst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доходы</a:t>
            </a:r>
            <a:r>
              <a:rPr sz="12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от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продажи</a:t>
            </a:r>
            <a:r>
              <a:rPr sz="12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имущества,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находившегося</a:t>
            </a:r>
            <a:r>
              <a:rPr sz="12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 собственности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более</a:t>
            </a:r>
            <a:r>
              <a:rPr sz="12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пяти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0D4B79"/>
                </a:solidFill>
                <a:latin typeface="Century Gothic"/>
                <a:cs typeface="Century Gothic"/>
              </a:rPr>
              <a:t>лет;</a:t>
            </a:r>
            <a:endParaRPr sz="1200" dirty="0">
              <a:latin typeface="Century Gothic"/>
              <a:cs typeface="Century Gothic"/>
            </a:endParaRPr>
          </a:p>
          <a:p>
            <a:pPr marL="131445" marR="438784" indent="-119380">
              <a:lnSpc>
                <a:spcPct val="100000"/>
              </a:lnSpc>
              <a:buFont typeface="Arial"/>
              <a:buChar char="•"/>
              <a:tabLst>
                <a:tab pos="132080" algn="l"/>
              </a:tabLst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доходы,</a:t>
            </a:r>
            <a:r>
              <a:rPr sz="12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полученные</a:t>
            </a:r>
            <a:r>
              <a:rPr sz="12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 порядке наследования;</a:t>
            </a:r>
            <a:endParaRPr sz="1200" dirty="0">
              <a:latin typeface="Century Gothic"/>
              <a:cs typeface="Century Gothic"/>
            </a:endParaRPr>
          </a:p>
          <a:p>
            <a:pPr marL="131445" marR="247650" indent="-119380">
              <a:lnSpc>
                <a:spcPct val="100000"/>
              </a:lnSpc>
              <a:buFont typeface="Arial"/>
              <a:buChar char="•"/>
              <a:tabLst>
                <a:tab pos="132080" algn="l"/>
              </a:tabLst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доходы,</a:t>
            </a:r>
            <a:r>
              <a:rPr sz="12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полученные</a:t>
            </a:r>
            <a:r>
              <a:rPr sz="12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по</a:t>
            </a:r>
            <a:r>
              <a:rPr sz="12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договору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дарения</a:t>
            </a:r>
            <a:r>
              <a:rPr sz="12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от</a:t>
            </a:r>
            <a:r>
              <a:rPr sz="120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члена</a:t>
            </a:r>
            <a:r>
              <a:rPr sz="12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семьи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0D4B79"/>
                </a:solidFill>
                <a:latin typeface="Century Gothic"/>
                <a:cs typeface="Century Gothic"/>
              </a:rPr>
              <a:t>(или)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близкого</a:t>
            </a:r>
            <a:r>
              <a:rPr sz="12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родственника</a:t>
            </a:r>
            <a:r>
              <a:rPr sz="12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endParaRPr sz="1200" dirty="0">
              <a:latin typeface="Century Gothic"/>
              <a:cs typeface="Century Gothic"/>
            </a:endParaRPr>
          </a:p>
          <a:p>
            <a:pPr marL="131445">
              <a:lnSpc>
                <a:spcPct val="100000"/>
              </a:lnSpc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соответствии</a:t>
            </a:r>
            <a:r>
              <a:rPr sz="12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с</a:t>
            </a:r>
            <a:r>
              <a:rPr sz="12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Семейным</a:t>
            </a:r>
            <a:endParaRPr sz="1200" dirty="0">
              <a:latin typeface="Century Gothic"/>
              <a:cs typeface="Century Gothic"/>
            </a:endParaRPr>
          </a:p>
          <a:p>
            <a:pPr marL="131445" marR="12065">
              <a:lnSpc>
                <a:spcPct val="100000"/>
              </a:lnSpc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кодексом</a:t>
            </a:r>
            <a:r>
              <a:rPr sz="1200" spc="3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Российской</a:t>
            </a:r>
            <a:r>
              <a:rPr sz="12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Федерации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(от супруга,</a:t>
            </a:r>
            <a:r>
              <a:rPr sz="12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родителей</a:t>
            </a:r>
            <a:r>
              <a:rPr sz="12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2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детей,</a:t>
            </a:r>
            <a:r>
              <a:rPr sz="12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endParaRPr sz="1200" dirty="0">
              <a:latin typeface="Century Gothic"/>
              <a:cs typeface="Century Gothic"/>
            </a:endParaRPr>
          </a:p>
          <a:p>
            <a:pPr marL="131445">
              <a:lnSpc>
                <a:spcPct val="100000"/>
              </a:lnSpc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том числе</a:t>
            </a:r>
            <a:r>
              <a:rPr sz="12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усыновителей</a:t>
            </a:r>
            <a:r>
              <a:rPr sz="12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endParaRPr sz="1200" dirty="0">
              <a:latin typeface="Century Gothic"/>
              <a:cs typeface="Century Gothic"/>
            </a:endParaRPr>
          </a:p>
          <a:p>
            <a:pPr marL="131445" marR="508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усыновленных,</a:t>
            </a:r>
            <a:r>
              <a:rPr sz="12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дедушки,</a:t>
            </a:r>
            <a:r>
              <a:rPr sz="12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бабушки</a:t>
            </a:r>
            <a:r>
              <a:rPr sz="1200" spc="-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0D4B79"/>
                </a:solidFill>
                <a:latin typeface="Century Gothic"/>
                <a:cs typeface="Century Gothic"/>
              </a:rPr>
              <a:t>и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внуков,</a:t>
            </a:r>
            <a:r>
              <a:rPr sz="1200" spc="-3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полнородных</a:t>
            </a:r>
            <a:r>
              <a:rPr sz="12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0D4B79"/>
                </a:solidFill>
                <a:latin typeface="Century Gothic"/>
                <a:cs typeface="Century Gothic"/>
              </a:rPr>
              <a:t>и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неполнородных</a:t>
            </a:r>
            <a:r>
              <a:rPr sz="1200" spc="254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(имеющих</a:t>
            </a:r>
            <a:r>
              <a:rPr sz="12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общих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отца</a:t>
            </a:r>
            <a:r>
              <a:rPr sz="1200" spc="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или</a:t>
            </a:r>
            <a:r>
              <a:rPr sz="12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мать)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братьев</a:t>
            </a:r>
            <a:r>
              <a:rPr sz="12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200" spc="-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сестер);</a:t>
            </a:r>
            <a:endParaRPr sz="1200" dirty="0">
              <a:latin typeface="Century Gothic"/>
              <a:cs typeface="Century Gothic"/>
            </a:endParaRPr>
          </a:p>
          <a:p>
            <a:pPr marL="131445" indent="-119380">
              <a:lnSpc>
                <a:spcPct val="100000"/>
              </a:lnSpc>
              <a:buFont typeface="Arial"/>
              <a:buChar char="•"/>
              <a:tabLst>
                <a:tab pos="132080" algn="l"/>
              </a:tabLst>
            </a:pPr>
            <a:r>
              <a:rPr sz="1200" dirty="0">
                <a:solidFill>
                  <a:srgbClr val="0D4B79"/>
                </a:solidFill>
                <a:latin typeface="Century Gothic"/>
                <a:cs typeface="Century Gothic"/>
              </a:rPr>
              <a:t>иные</a:t>
            </a:r>
            <a:r>
              <a:rPr sz="1200" spc="-3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0D4B79"/>
                </a:solidFill>
                <a:latin typeface="Century Gothic"/>
                <a:cs typeface="Century Gothic"/>
              </a:rPr>
              <a:t>доходы.</a:t>
            </a:r>
            <a:endParaRPr sz="1200" dirty="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38481" y="2301356"/>
            <a:ext cx="3884929" cy="4088765"/>
            <a:chOff x="8264652" y="2458211"/>
            <a:chExt cx="3884929" cy="4088765"/>
          </a:xfrm>
        </p:grpSpPr>
        <p:sp>
          <p:nvSpPr>
            <p:cNvPr id="10" name="object 10"/>
            <p:cNvSpPr/>
            <p:nvPr/>
          </p:nvSpPr>
          <p:spPr>
            <a:xfrm>
              <a:off x="11200892" y="6463791"/>
              <a:ext cx="52705" cy="83185"/>
            </a:xfrm>
            <a:custGeom>
              <a:avLst/>
              <a:gdLst/>
              <a:ahLst/>
              <a:cxnLst/>
              <a:rect l="l" t="t" r="r" b="b"/>
              <a:pathLst>
                <a:path w="52704" h="83184">
                  <a:moveTo>
                    <a:pt x="45218" y="47447"/>
                  </a:moveTo>
                  <a:lnTo>
                    <a:pt x="36194" y="47447"/>
                  </a:lnTo>
                  <a:lnTo>
                    <a:pt x="36449" y="47663"/>
                  </a:lnTo>
                  <a:lnTo>
                    <a:pt x="13715" y="82994"/>
                  </a:lnTo>
                  <a:lnTo>
                    <a:pt x="23240" y="82994"/>
                  </a:lnTo>
                  <a:lnTo>
                    <a:pt x="45218" y="47447"/>
                  </a:lnTo>
                  <a:close/>
                </a:path>
                <a:path w="52704" h="83184">
                  <a:moveTo>
                    <a:pt x="30099" y="0"/>
                  </a:moveTo>
                  <a:lnTo>
                    <a:pt x="22478" y="0"/>
                  </a:lnTo>
                  <a:lnTo>
                    <a:pt x="18923" y="635"/>
                  </a:lnTo>
                  <a:lnTo>
                    <a:pt x="0" y="21793"/>
                  </a:lnTo>
                  <a:lnTo>
                    <a:pt x="98" y="29679"/>
                  </a:lnTo>
                  <a:lnTo>
                    <a:pt x="634" y="32524"/>
                  </a:lnTo>
                  <a:lnTo>
                    <a:pt x="3175" y="38696"/>
                  </a:lnTo>
                  <a:lnTo>
                    <a:pt x="4825" y="41325"/>
                  </a:lnTo>
                  <a:lnTo>
                    <a:pt x="7111" y="43510"/>
                  </a:lnTo>
                  <a:lnTo>
                    <a:pt x="9271" y="45681"/>
                  </a:lnTo>
                  <a:lnTo>
                    <a:pt x="11810" y="47371"/>
                  </a:lnTo>
                  <a:lnTo>
                    <a:pt x="17906" y="49796"/>
                  </a:lnTo>
                  <a:lnTo>
                    <a:pt x="21208" y="50406"/>
                  </a:lnTo>
                  <a:lnTo>
                    <a:pt x="26669" y="50406"/>
                  </a:lnTo>
                  <a:lnTo>
                    <a:pt x="36194" y="47447"/>
                  </a:lnTo>
                  <a:lnTo>
                    <a:pt x="45218" y="47447"/>
                  </a:lnTo>
                  <a:lnTo>
                    <a:pt x="47243" y="44170"/>
                  </a:lnTo>
                  <a:lnTo>
                    <a:pt x="47415" y="43815"/>
                  </a:lnTo>
                  <a:lnTo>
                    <a:pt x="23494" y="43815"/>
                  </a:lnTo>
                  <a:lnTo>
                    <a:pt x="20954" y="43345"/>
                  </a:lnTo>
                  <a:lnTo>
                    <a:pt x="18796" y="42418"/>
                  </a:lnTo>
                  <a:lnTo>
                    <a:pt x="16509" y="41490"/>
                  </a:lnTo>
                  <a:lnTo>
                    <a:pt x="14604" y="40208"/>
                  </a:lnTo>
                  <a:lnTo>
                    <a:pt x="13080" y="38569"/>
                  </a:lnTo>
                  <a:lnTo>
                    <a:pt x="11429" y="36931"/>
                  </a:lnTo>
                  <a:lnTo>
                    <a:pt x="10286" y="34988"/>
                  </a:lnTo>
                  <a:lnTo>
                    <a:pt x="9325" y="32524"/>
                  </a:lnTo>
                  <a:lnTo>
                    <a:pt x="8635" y="30480"/>
                  </a:lnTo>
                  <a:lnTo>
                    <a:pt x="8127" y="28079"/>
                  </a:lnTo>
                  <a:lnTo>
                    <a:pt x="8127" y="22898"/>
                  </a:lnTo>
                  <a:lnTo>
                    <a:pt x="23622" y="6985"/>
                  </a:lnTo>
                  <a:lnTo>
                    <a:pt x="44941" y="6985"/>
                  </a:lnTo>
                  <a:lnTo>
                    <a:pt x="42799" y="4902"/>
                  </a:lnTo>
                  <a:lnTo>
                    <a:pt x="40004" y="3162"/>
                  </a:lnTo>
                  <a:lnTo>
                    <a:pt x="36702" y="1905"/>
                  </a:lnTo>
                  <a:lnTo>
                    <a:pt x="33527" y="635"/>
                  </a:lnTo>
                  <a:lnTo>
                    <a:pt x="30099" y="0"/>
                  </a:lnTo>
                  <a:close/>
                </a:path>
                <a:path w="52704" h="83184">
                  <a:moveTo>
                    <a:pt x="44941" y="6985"/>
                  </a:moveTo>
                  <a:lnTo>
                    <a:pt x="28955" y="6985"/>
                  </a:lnTo>
                  <a:lnTo>
                    <a:pt x="31368" y="7454"/>
                  </a:lnTo>
                  <a:lnTo>
                    <a:pt x="33527" y="8407"/>
                  </a:lnTo>
                  <a:lnTo>
                    <a:pt x="35813" y="9347"/>
                  </a:lnTo>
                  <a:lnTo>
                    <a:pt x="37718" y="10642"/>
                  </a:lnTo>
                  <a:lnTo>
                    <a:pt x="39242" y="12280"/>
                  </a:lnTo>
                  <a:lnTo>
                    <a:pt x="40893" y="13919"/>
                  </a:lnTo>
                  <a:lnTo>
                    <a:pt x="42163" y="15887"/>
                  </a:lnTo>
                  <a:lnTo>
                    <a:pt x="43941" y="20459"/>
                  </a:lnTo>
                  <a:lnTo>
                    <a:pt x="44323" y="22898"/>
                  </a:lnTo>
                  <a:lnTo>
                    <a:pt x="44323" y="28079"/>
                  </a:lnTo>
                  <a:lnTo>
                    <a:pt x="43941" y="30480"/>
                  </a:lnTo>
                  <a:lnTo>
                    <a:pt x="43052" y="32740"/>
                  </a:lnTo>
                  <a:lnTo>
                    <a:pt x="42290" y="34988"/>
                  </a:lnTo>
                  <a:lnTo>
                    <a:pt x="28955" y="43815"/>
                  </a:lnTo>
                  <a:lnTo>
                    <a:pt x="47415" y="43815"/>
                  </a:lnTo>
                  <a:lnTo>
                    <a:pt x="48894" y="40741"/>
                  </a:lnTo>
                  <a:lnTo>
                    <a:pt x="50502" y="36931"/>
                  </a:lnTo>
                  <a:lnTo>
                    <a:pt x="51815" y="33553"/>
                  </a:lnTo>
                  <a:lnTo>
                    <a:pt x="52577" y="29679"/>
                  </a:lnTo>
                  <a:lnTo>
                    <a:pt x="52577" y="21793"/>
                  </a:lnTo>
                  <a:lnTo>
                    <a:pt x="51942" y="18351"/>
                  </a:lnTo>
                  <a:lnTo>
                    <a:pt x="50546" y="15189"/>
                  </a:lnTo>
                  <a:lnTo>
                    <a:pt x="49275" y="12026"/>
                  </a:lnTo>
                  <a:lnTo>
                    <a:pt x="47498" y="9334"/>
                  </a:lnTo>
                  <a:lnTo>
                    <a:pt x="44941" y="6985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4652" y="2458211"/>
              <a:ext cx="1547622" cy="14651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69452" y="2758439"/>
              <a:ext cx="954405" cy="881380"/>
            </a:xfrm>
            <a:custGeom>
              <a:avLst/>
              <a:gdLst/>
              <a:ahLst/>
              <a:cxnLst/>
              <a:rect l="l" t="t" r="r" b="b"/>
              <a:pathLst>
                <a:path w="954404" h="881379">
                  <a:moveTo>
                    <a:pt x="477012" y="0"/>
                  </a:moveTo>
                  <a:lnTo>
                    <a:pt x="428248" y="2274"/>
                  </a:lnTo>
                  <a:lnTo>
                    <a:pt x="380891" y="8949"/>
                  </a:lnTo>
                  <a:lnTo>
                    <a:pt x="335181" y="19804"/>
                  </a:lnTo>
                  <a:lnTo>
                    <a:pt x="291357" y="34617"/>
                  </a:lnTo>
                  <a:lnTo>
                    <a:pt x="249661" y="53166"/>
                  </a:lnTo>
                  <a:lnTo>
                    <a:pt x="210331" y="75230"/>
                  </a:lnTo>
                  <a:lnTo>
                    <a:pt x="173608" y="100587"/>
                  </a:lnTo>
                  <a:lnTo>
                    <a:pt x="139731" y="129016"/>
                  </a:lnTo>
                  <a:lnTo>
                    <a:pt x="108942" y="160294"/>
                  </a:lnTo>
                  <a:lnTo>
                    <a:pt x="81478" y="194202"/>
                  </a:lnTo>
                  <a:lnTo>
                    <a:pt x="57582" y="230516"/>
                  </a:lnTo>
                  <a:lnTo>
                    <a:pt x="37492" y="269015"/>
                  </a:lnTo>
                  <a:lnTo>
                    <a:pt x="21449" y="309479"/>
                  </a:lnTo>
                  <a:lnTo>
                    <a:pt x="9693" y="351684"/>
                  </a:lnTo>
                  <a:lnTo>
                    <a:pt x="2463" y="395410"/>
                  </a:lnTo>
                  <a:lnTo>
                    <a:pt x="0" y="440436"/>
                  </a:lnTo>
                  <a:lnTo>
                    <a:pt x="2463" y="485461"/>
                  </a:lnTo>
                  <a:lnTo>
                    <a:pt x="9693" y="529187"/>
                  </a:lnTo>
                  <a:lnTo>
                    <a:pt x="21449" y="571392"/>
                  </a:lnTo>
                  <a:lnTo>
                    <a:pt x="37492" y="611856"/>
                  </a:lnTo>
                  <a:lnTo>
                    <a:pt x="57582" y="650355"/>
                  </a:lnTo>
                  <a:lnTo>
                    <a:pt x="81478" y="686669"/>
                  </a:lnTo>
                  <a:lnTo>
                    <a:pt x="108942" y="720577"/>
                  </a:lnTo>
                  <a:lnTo>
                    <a:pt x="139731" y="751855"/>
                  </a:lnTo>
                  <a:lnTo>
                    <a:pt x="173608" y="780284"/>
                  </a:lnTo>
                  <a:lnTo>
                    <a:pt x="210331" y="805641"/>
                  </a:lnTo>
                  <a:lnTo>
                    <a:pt x="249661" y="827705"/>
                  </a:lnTo>
                  <a:lnTo>
                    <a:pt x="291357" y="846254"/>
                  </a:lnTo>
                  <a:lnTo>
                    <a:pt x="335181" y="861067"/>
                  </a:lnTo>
                  <a:lnTo>
                    <a:pt x="380891" y="871922"/>
                  </a:lnTo>
                  <a:lnTo>
                    <a:pt x="428248" y="878597"/>
                  </a:lnTo>
                  <a:lnTo>
                    <a:pt x="477012" y="880872"/>
                  </a:lnTo>
                  <a:lnTo>
                    <a:pt x="525775" y="878597"/>
                  </a:lnTo>
                  <a:lnTo>
                    <a:pt x="573132" y="871922"/>
                  </a:lnTo>
                  <a:lnTo>
                    <a:pt x="618842" y="861067"/>
                  </a:lnTo>
                  <a:lnTo>
                    <a:pt x="662666" y="846254"/>
                  </a:lnTo>
                  <a:lnTo>
                    <a:pt x="704362" y="827705"/>
                  </a:lnTo>
                  <a:lnTo>
                    <a:pt x="743692" y="805641"/>
                  </a:lnTo>
                  <a:lnTo>
                    <a:pt x="780415" y="780284"/>
                  </a:lnTo>
                  <a:lnTo>
                    <a:pt x="814292" y="751855"/>
                  </a:lnTo>
                  <a:lnTo>
                    <a:pt x="845081" y="720577"/>
                  </a:lnTo>
                  <a:lnTo>
                    <a:pt x="872545" y="686669"/>
                  </a:lnTo>
                  <a:lnTo>
                    <a:pt x="896441" y="650355"/>
                  </a:lnTo>
                  <a:lnTo>
                    <a:pt x="916531" y="611856"/>
                  </a:lnTo>
                  <a:lnTo>
                    <a:pt x="932574" y="571392"/>
                  </a:lnTo>
                  <a:lnTo>
                    <a:pt x="944330" y="529187"/>
                  </a:lnTo>
                  <a:lnTo>
                    <a:pt x="951560" y="485461"/>
                  </a:lnTo>
                  <a:lnTo>
                    <a:pt x="954024" y="440436"/>
                  </a:lnTo>
                  <a:lnTo>
                    <a:pt x="951560" y="395410"/>
                  </a:lnTo>
                  <a:lnTo>
                    <a:pt x="944330" y="351684"/>
                  </a:lnTo>
                  <a:lnTo>
                    <a:pt x="932574" y="309479"/>
                  </a:lnTo>
                  <a:lnTo>
                    <a:pt x="916531" y="269015"/>
                  </a:lnTo>
                  <a:lnTo>
                    <a:pt x="896441" y="230516"/>
                  </a:lnTo>
                  <a:lnTo>
                    <a:pt x="872545" y="194202"/>
                  </a:lnTo>
                  <a:lnTo>
                    <a:pt x="845081" y="160294"/>
                  </a:lnTo>
                  <a:lnTo>
                    <a:pt x="814292" y="129016"/>
                  </a:lnTo>
                  <a:lnTo>
                    <a:pt x="780415" y="100587"/>
                  </a:lnTo>
                  <a:lnTo>
                    <a:pt x="743692" y="75230"/>
                  </a:lnTo>
                  <a:lnTo>
                    <a:pt x="704362" y="53166"/>
                  </a:lnTo>
                  <a:lnTo>
                    <a:pt x="662666" y="34617"/>
                  </a:lnTo>
                  <a:lnTo>
                    <a:pt x="618842" y="19804"/>
                  </a:lnTo>
                  <a:lnTo>
                    <a:pt x="573132" y="8949"/>
                  </a:lnTo>
                  <a:lnTo>
                    <a:pt x="525775" y="2274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1571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69452" y="2758439"/>
              <a:ext cx="954405" cy="881380"/>
            </a:xfrm>
            <a:custGeom>
              <a:avLst/>
              <a:gdLst/>
              <a:ahLst/>
              <a:cxnLst/>
              <a:rect l="l" t="t" r="r" b="b"/>
              <a:pathLst>
                <a:path w="954404" h="881379">
                  <a:moveTo>
                    <a:pt x="0" y="440436"/>
                  </a:moveTo>
                  <a:lnTo>
                    <a:pt x="2463" y="395410"/>
                  </a:lnTo>
                  <a:lnTo>
                    <a:pt x="9693" y="351684"/>
                  </a:lnTo>
                  <a:lnTo>
                    <a:pt x="21449" y="309479"/>
                  </a:lnTo>
                  <a:lnTo>
                    <a:pt x="37492" y="269015"/>
                  </a:lnTo>
                  <a:lnTo>
                    <a:pt x="57582" y="230516"/>
                  </a:lnTo>
                  <a:lnTo>
                    <a:pt x="81478" y="194202"/>
                  </a:lnTo>
                  <a:lnTo>
                    <a:pt x="108942" y="160294"/>
                  </a:lnTo>
                  <a:lnTo>
                    <a:pt x="139731" y="129016"/>
                  </a:lnTo>
                  <a:lnTo>
                    <a:pt x="173608" y="100587"/>
                  </a:lnTo>
                  <a:lnTo>
                    <a:pt x="210331" y="75230"/>
                  </a:lnTo>
                  <a:lnTo>
                    <a:pt x="249661" y="53166"/>
                  </a:lnTo>
                  <a:lnTo>
                    <a:pt x="291357" y="34617"/>
                  </a:lnTo>
                  <a:lnTo>
                    <a:pt x="335181" y="19804"/>
                  </a:lnTo>
                  <a:lnTo>
                    <a:pt x="380891" y="8949"/>
                  </a:lnTo>
                  <a:lnTo>
                    <a:pt x="428248" y="2274"/>
                  </a:lnTo>
                  <a:lnTo>
                    <a:pt x="477012" y="0"/>
                  </a:lnTo>
                  <a:lnTo>
                    <a:pt x="525775" y="2274"/>
                  </a:lnTo>
                  <a:lnTo>
                    <a:pt x="573132" y="8949"/>
                  </a:lnTo>
                  <a:lnTo>
                    <a:pt x="618842" y="19804"/>
                  </a:lnTo>
                  <a:lnTo>
                    <a:pt x="662666" y="34617"/>
                  </a:lnTo>
                  <a:lnTo>
                    <a:pt x="704362" y="53166"/>
                  </a:lnTo>
                  <a:lnTo>
                    <a:pt x="743692" y="75230"/>
                  </a:lnTo>
                  <a:lnTo>
                    <a:pt x="780415" y="100587"/>
                  </a:lnTo>
                  <a:lnTo>
                    <a:pt x="814292" y="129016"/>
                  </a:lnTo>
                  <a:lnTo>
                    <a:pt x="845081" y="160294"/>
                  </a:lnTo>
                  <a:lnTo>
                    <a:pt x="872545" y="194202"/>
                  </a:lnTo>
                  <a:lnTo>
                    <a:pt x="896441" y="230516"/>
                  </a:lnTo>
                  <a:lnTo>
                    <a:pt x="916531" y="269015"/>
                  </a:lnTo>
                  <a:lnTo>
                    <a:pt x="932574" y="309479"/>
                  </a:lnTo>
                  <a:lnTo>
                    <a:pt x="944330" y="351684"/>
                  </a:lnTo>
                  <a:lnTo>
                    <a:pt x="951560" y="395410"/>
                  </a:lnTo>
                  <a:lnTo>
                    <a:pt x="954024" y="440436"/>
                  </a:lnTo>
                  <a:lnTo>
                    <a:pt x="951560" y="485461"/>
                  </a:lnTo>
                  <a:lnTo>
                    <a:pt x="944330" y="529187"/>
                  </a:lnTo>
                  <a:lnTo>
                    <a:pt x="932574" y="571392"/>
                  </a:lnTo>
                  <a:lnTo>
                    <a:pt x="916531" y="611856"/>
                  </a:lnTo>
                  <a:lnTo>
                    <a:pt x="896441" y="650355"/>
                  </a:lnTo>
                  <a:lnTo>
                    <a:pt x="872545" y="686669"/>
                  </a:lnTo>
                  <a:lnTo>
                    <a:pt x="845081" y="720577"/>
                  </a:lnTo>
                  <a:lnTo>
                    <a:pt x="814292" y="751855"/>
                  </a:lnTo>
                  <a:lnTo>
                    <a:pt x="780415" y="780284"/>
                  </a:lnTo>
                  <a:lnTo>
                    <a:pt x="743692" y="805641"/>
                  </a:lnTo>
                  <a:lnTo>
                    <a:pt x="704362" y="827705"/>
                  </a:lnTo>
                  <a:lnTo>
                    <a:pt x="662666" y="846254"/>
                  </a:lnTo>
                  <a:lnTo>
                    <a:pt x="618842" y="861067"/>
                  </a:lnTo>
                  <a:lnTo>
                    <a:pt x="573132" y="871922"/>
                  </a:lnTo>
                  <a:lnTo>
                    <a:pt x="525775" y="878597"/>
                  </a:lnTo>
                  <a:lnTo>
                    <a:pt x="477012" y="880872"/>
                  </a:lnTo>
                  <a:lnTo>
                    <a:pt x="428248" y="878597"/>
                  </a:lnTo>
                  <a:lnTo>
                    <a:pt x="380891" y="871922"/>
                  </a:lnTo>
                  <a:lnTo>
                    <a:pt x="335181" y="861067"/>
                  </a:lnTo>
                  <a:lnTo>
                    <a:pt x="291357" y="846254"/>
                  </a:lnTo>
                  <a:lnTo>
                    <a:pt x="249661" y="827705"/>
                  </a:lnTo>
                  <a:lnTo>
                    <a:pt x="210331" y="805641"/>
                  </a:lnTo>
                  <a:lnTo>
                    <a:pt x="173608" y="780284"/>
                  </a:lnTo>
                  <a:lnTo>
                    <a:pt x="139731" y="751855"/>
                  </a:lnTo>
                  <a:lnTo>
                    <a:pt x="108942" y="720577"/>
                  </a:lnTo>
                  <a:lnTo>
                    <a:pt x="81478" y="686669"/>
                  </a:lnTo>
                  <a:lnTo>
                    <a:pt x="57582" y="650355"/>
                  </a:lnTo>
                  <a:lnTo>
                    <a:pt x="37492" y="611856"/>
                  </a:lnTo>
                  <a:lnTo>
                    <a:pt x="21449" y="571392"/>
                  </a:lnTo>
                  <a:lnTo>
                    <a:pt x="9693" y="529187"/>
                  </a:lnTo>
                  <a:lnTo>
                    <a:pt x="2463" y="485461"/>
                  </a:lnTo>
                  <a:lnTo>
                    <a:pt x="0" y="440436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1140" y="2952000"/>
              <a:ext cx="3028188" cy="6095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148572" y="2979419"/>
              <a:ext cx="2923540" cy="504825"/>
            </a:xfrm>
            <a:custGeom>
              <a:avLst/>
              <a:gdLst/>
              <a:ahLst/>
              <a:cxnLst/>
              <a:rect l="l" t="t" r="r" b="b"/>
              <a:pathLst>
                <a:path w="2923540" h="504825">
                  <a:moveTo>
                    <a:pt x="2670809" y="0"/>
                  </a:moveTo>
                  <a:lnTo>
                    <a:pt x="252222" y="0"/>
                  </a:lnTo>
                  <a:lnTo>
                    <a:pt x="206879" y="4062"/>
                  </a:lnTo>
                  <a:lnTo>
                    <a:pt x="164205" y="15777"/>
                  </a:lnTo>
                  <a:lnTo>
                    <a:pt x="124911" y="34431"/>
                  </a:lnTo>
                  <a:lnTo>
                    <a:pt x="89710" y="59312"/>
                  </a:lnTo>
                  <a:lnTo>
                    <a:pt x="59312" y="89710"/>
                  </a:lnTo>
                  <a:lnTo>
                    <a:pt x="34431" y="124911"/>
                  </a:lnTo>
                  <a:lnTo>
                    <a:pt x="15777" y="164205"/>
                  </a:lnTo>
                  <a:lnTo>
                    <a:pt x="4062" y="206879"/>
                  </a:lnTo>
                  <a:lnTo>
                    <a:pt x="0" y="252221"/>
                  </a:lnTo>
                  <a:lnTo>
                    <a:pt x="4062" y="297564"/>
                  </a:lnTo>
                  <a:lnTo>
                    <a:pt x="15777" y="340238"/>
                  </a:lnTo>
                  <a:lnTo>
                    <a:pt x="34431" y="379532"/>
                  </a:lnTo>
                  <a:lnTo>
                    <a:pt x="59312" y="414733"/>
                  </a:lnTo>
                  <a:lnTo>
                    <a:pt x="89710" y="445131"/>
                  </a:lnTo>
                  <a:lnTo>
                    <a:pt x="124911" y="470012"/>
                  </a:lnTo>
                  <a:lnTo>
                    <a:pt x="164205" y="488666"/>
                  </a:lnTo>
                  <a:lnTo>
                    <a:pt x="206879" y="500381"/>
                  </a:lnTo>
                  <a:lnTo>
                    <a:pt x="252222" y="504443"/>
                  </a:lnTo>
                  <a:lnTo>
                    <a:pt x="2670809" y="504443"/>
                  </a:lnTo>
                  <a:lnTo>
                    <a:pt x="2716152" y="500381"/>
                  </a:lnTo>
                  <a:lnTo>
                    <a:pt x="2758826" y="488666"/>
                  </a:lnTo>
                  <a:lnTo>
                    <a:pt x="2798120" y="470012"/>
                  </a:lnTo>
                  <a:lnTo>
                    <a:pt x="2833321" y="445131"/>
                  </a:lnTo>
                  <a:lnTo>
                    <a:pt x="2863719" y="414733"/>
                  </a:lnTo>
                  <a:lnTo>
                    <a:pt x="2888600" y="379532"/>
                  </a:lnTo>
                  <a:lnTo>
                    <a:pt x="2907254" y="340238"/>
                  </a:lnTo>
                  <a:lnTo>
                    <a:pt x="2918969" y="297564"/>
                  </a:lnTo>
                  <a:lnTo>
                    <a:pt x="2923031" y="252221"/>
                  </a:lnTo>
                  <a:lnTo>
                    <a:pt x="2918969" y="206879"/>
                  </a:lnTo>
                  <a:lnTo>
                    <a:pt x="2907254" y="164205"/>
                  </a:lnTo>
                  <a:lnTo>
                    <a:pt x="2888600" y="124911"/>
                  </a:lnTo>
                  <a:lnTo>
                    <a:pt x="2863719" y="89710"/>
                  </a:lnTo>
                  <a:lnTo>
                    <a:pt x="2833321" y="59312"/>
                  </a:lnTo>
                  <a:lnTo>
                    <a:pt x="2798120" y="34431"/>
                  </a:lnTo>
                  <a:lnTo>
                    <a:pt x="2758826" y="15777"/>
                  </a:lnTo>
                  <a:lnTo>
                    <a:pt x="2716152" y="4062"/>
                  </a:lnTo>
                  <a:lnTo>
                    <a:pt x="2670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48572" y="2979419"/>
              <a:ext cx="2923540" cy="504825"/>
            </a:xfrm>
            <a:custGeom>
              <a:avLst/>
              <a:gdLst/>
              <a:ahLst/>
              <a:cxnLst/>
              <a:rect l="l" t="t" r="r" b="b"/>
              <a:pathLst>
                <a:path w="2923540" h="504825">
                  <a:moveTo>
                    <a:pt x="0" y="252221"/>
                  </a:moveTo>
                  <a:lnTo>
                    <a:pt x="4062" y="206879"/>
                  </a:lnTo>
                  <a:lnTo>
                    <a:pt x="15777" y="164205"/>
                  </a:lnTo>
                  <a:lnTo>
                    <a:pt x="34431" y="124911"/>
                  </a:lnTo>
                  <a:lnTo>
                    <a:pt x="59312" y="89710"/>
                  </a:lnTo>
                  <a:lnTo>
                    <a:pt x="89710" y="59312"/>
                  </a:lnTo>
                  <a:lnTo>
                    <a:pt x="124911" y="34431"/>
                  </a:lnTo>
                  <a:lnTo>
                    <a:pt x="164205" y="15777"/>
                  </a:lnTo>
                  <a:lnTo>
                    <a:pt x="206879" y="4062"/>
                  </a:lnTo>
                  <a:lnTo>
                    <a:pt x="252222" y="0"/>
                  </a:lnTo>
                  <a:lnTo>
                    <a:pt x="2670809" y="0"/>
                  </a:lnTo>
                  <a:lnTo>
                    <a:pt x="2716152" y="4062"/>
                  </a:lnTo>
                  <a:lnTo>
                    <a:pt x="2758826" y="15777"/>
                  </a:lnTo>
                  <a:lnTo>
                    <a:pt x="2798120" y="34431"/>
                  </a:lnTo>
                  <a:lnTo>
                    <a:pt x="2833321" y="59312"/>
                  </a:lnTo>
                  <a:lnTo>
                    <a:pt x="2863719" y="89710"/>
                  </a:lnTo>
                  <a:lnTo>
                    <a:pt x="2888600" y="124911"/>
                  </a:lnTo>
                  <a:lnTo>
                    <a:pt x="2907254" y="164205"/>
                  </a:lnTo>
                  <a:lnTo>
                    <a:pt x="2918969" y="206879"/>
                  </a:lnTo>
                  <a:lnTo>
                    <a:pt x="2923031" y="252221"/>
                  </a:lnTo>
                  <a:lnTo>
                    <a:pt x="2918969" y="297564"/>
                  </a:lnTo>
                  <a:lnTo>
                    <a:pt x="2907254" y="340238"/>
                  </a:lnTo>
                  <a:lnTo>
                    <a:pt x="2888600" y="379532"/>
                  </a:lnTo>
                  <a:lnTo>
                    <a:pt x="2863719" y="414733"/>
                  </a:lnTo>
                  <a:lnTo>
                    <a:pt x="2833321" y="445131"/>
                  </a:lnTo>
                  <a:lnTo>
                    <a:pt x="2798120" y="470012"/>
                  </a:lnTo>
                  <a:lnTo>
                    <a:pt x="2758826" y="488666"/>
                  </a:lnTo>
                  <a:lnTo>
                    <a:pt x="2716152" y="500381"/>
                  </a:lnTo>
                  <a:lnTo>
                    <a:pt x="2670809" y="504443"/>
                  </a:lnTo>
                  <a:lnTo>
                    <a:pt x="252222" y="504443"/>
                  </a:lnTo>
                  <a:lnTo>
                    <a:pt x="206879" y="500381"/>
                  </a:lnTo>
                  <a:lnTo>
                    <a:pt x="164205" y="488666"/>
                  </a:lnTo>
                  <a:lnTo>
                    <a:pt x="124911" y="470012"/>
                  </a:lnTo>
                  <a:lnTo>
                    <a:pt x="89710" y="445131"/>
                  </a:lnTo>
                  <a:lnTo>
                    <a:pt x="59312" y="414733"/>
                  </a:lnTo>
                  <a:lnTo>
                    <a:pt x="34431" y="379532"/>
                  </a:lnTo>
                  <a:lnTo>
                    <a:pt x="15777" y="340238"/>
                  </a:lnTo>
                  <a:lnTo>
                    <a:pt x="4062" y="297564"/>
                  </a:lnTo>
                  <a:lnTo>
                    <a:pt x="0" y="25222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21268" y="2766034"/>
              <a:ext cx="922007" cy="85956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38032" y="2820923"/>
              <a:ext cx="817244" cy="754380"/>
            </a:xfrm>
            <a:custGeom>
              <a:avLst/>
              <a:gdLst/>
              <a:ahLst/>
              <a:cxnLst/>
              <a:rect l="l" t="t" r="r" b="b"/>
              <a:pathLst>
                <a:path w="817245" h="754379">
                  <a:moveTo>
                    <a:pt x="408432" y="0"/>
                  </a:moveTo>
                  <a:lnTo>
                    <a:pt x="357202" y="2939"/>
                  </a:lnTo>
                  <a:lnTo>
                    <a:pt x="307871" y="11521"/>
                  </a:lnTo>
                  <a:lnTo>
                    <a:pt x="260821" y="25393"/>
                  </a:lnTo>
                  <a:lnTo>
                    <a:pt x="216434" y="44200"/>
                  </a:lnTo>
                  <a:lnTo>
                    <a:pt x="175094" y="67589"/>
                  </a:lnTo>
                  <a:lnTo>
                    <a:pt x="137183" y="95206"/>
                  </a:lnTo>
                  <a:lnTo>
                    <a:pt x="103085" y="126697"/>
                  </a:lnTo>
                  <a:lnTo>
                    <a:pt x="73182" y="161709"/>
                  </a:lnTo>
                  <a:lnTo>
                    <a:pt x="47857" y="199887"/>
                  </a:lnTo>
                  <a:lnTo>
                    <a:pt x="27494" y="240878"/>
                  </a:lnTo>
                  <a:lnTo>
                    <a:pt x="12475" y="284327"/>
                  </a:lnTo>
                  <a:lnTo>
                    <a:pt x="3182" y="329883"/>
                  </a:lnTo>
                  <a:lnTo>
                    <a:pt x="0" y="377189"/>
                  </a:lnTo>
                  <a:lnTo>
                    <a:pt x="3182" y="424496"/>
                  </a:lnTo>
                  <a:lnTo>
                    <a:pt x="12475" y="470052"/>
                  </a:lnTo>
                  <a:lnTo>
                    <a:pt x="27494" y="513501"/>
                  </a:lnTo>
                  <a:lnTo>
                    <a:pt x="47857" y="554492"/>
                  </a:lnTo>
                  <a:lnTo>
                    <a:pt x="73182" y="592670"/>
                  </a:lnTo>
                  <a:lnTo>
                    <a:pt x="103085" y="627682"/>
                  </a:lnTo>
                  <a:lnTo>
                    <a:pt x="137183" y="659173"/>
                  </a:lnTo>
                  <a:lnTo>
                    <a:pt x="175094" y="686790"/>
                  </a:lnTo>
                  <a:lnTo>
                    <a:pt x="216434" y="710179"/>
                  </a:lnTo>
                  <a:lnTo>
                    <a:pt x="260821" y="728986"/>
                  </a:lnTo>
                  <a:lnTo>
                    <a:pt x="307871" y="742858"/>
                  </a:lnTo>
                  <a:lnTo>
                    <a:pt x="357202" y="751440"/>
                  </a:lnTo>
                  <a:lnTo>
                    <a:pt x="408432" y="754379"/>
                  </a:lnTo>
                  <a:lnTo>
                    <a:pt x="459661" y="751440"/>
                  </a:lnTo>
                  <a:lnTo>
                    <a:pt x="508992" y="742858"/>
                  </a:lnTo>
                  <a:lnTo>
                    <a:pt x="556042" y="728986"/>
                  </a:lnTo>
                  <a:lnTo>
                    <a:pt x="600429" y="710179"/>
                  </a:lnTo>
                  <a:lnTo>
                    <a:pt x="641769" y="686790"/>
                  </a:lnTo>
                  <a:lnTo>
                    <a:pt x="679680" y="659173"/>
                  </a:lnTo>
                  <a:lnTo>
                    <a:pt x="713778" y="627682"/>
                  </a:lnTo>
                  <a:lnTo>
                    <a:pt x="743681" y="592670"/>
                  </a:lnTo>
                  <a:lnTo>
                    <a:pt x="769006" y="554492"/>
                  </a:lnTo>
                  <a:lnTo>
                    <a:pt x="789369" y="513501"/>
                  </a:lnTo>
                  <a:lnTo>
                    <a:pt x="804388" y="470052"/>
                  </a:lnTo>
                  <a:lnTo>
                    <a:pt x="813681" y="424496"/>
                  </a:lnTo>
                  <a:lnTo>
                    <a:pt x="816864" y="377189"/>
                  </a:lnTo>
                  <a:lnTo>
                    <a:pt x="813681" y="329883"/>
                  </a:lnTo>
                  <a:lnTo>
                    <a:pt x="804388" y="284327"/>
                  </a:lnTo>
                  <a:lnTo>
                    <a:pt x="789369" y="240878"/>
                  </a:lnTo>
                  <a:lnTo>
                    <a:pt x="769006" y="199887"/>
                  </a:lnTo>
                  <a:lnTo>
                    <a:pt x="743681" y="161709"/>
                  </a:lnTo>
                  <a:lnTo>
                    <a:pt x="713778" y="126697"/>
                  </a:lnTo>
                  <a:lnTo>
                    <a:pt x="679680" y="95206"/>
                  </a:lnTo>
                  <a:lnTo>
                    <a:pt x="641769" y="67589"/>
                  </a:lnTo>
                  <a:lnTo>
                    <a:pt x="600429" y="44200"/>
                  </a:lnTo>
                  <a:lnTo>
                    <a:pt x="556042" y="25393"/>
                  </a:lnTo>
                  <a:lnTo>
                    <a:pt x="508992" y="11521"/>
                  </a:lnTo>
                  <a:lnTo>
                    <a:pt x="459661" y="2939"/>
                  </a:lnTo>
                  <a:lnTo>
                    <a:pt x="408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38032" y="2820923"/>
              <a:ext cx="817244" cy="754380"/>
            </a:xfrm>
            <a:custGeom>
              <a:avLst/>
              <a:gdLst/>
              <a:ahLst/>
              <a:cxnLst/>
              <a:rect l="l" t="t" r="r" b="b"/>
              <a:pathLst>
                <a:path w="817245" h="754379">
                  <a:moveTo>
                    <a:pt x="0" y="377189"/>
                  </a:moveTo>
                  <a:lnTo>
                    <a:pt x="3182" y="329883"/>
                  </a:lnTo>
                  <a:lnTo>
                    <a:pt x="12475" y="284327"/>
                  </a:lnTo>
                  <a:lnTo>
                    <a:pt x="27494" y="240878"/>
                  </a:lnTo>
                  <a:lnTo>
                    <a:pt x="47857" y="199887"/>
                  </a:lnTo>
                  <a:lnTo>
                    <a:pt x="73182" y="161709"/>
                  </a:lnTo>
                  <a:lnTo>
                    <a:pt x="103085" y="126697"/>
                  </a:lnTo>
                  <a:lnTo>
                    <a:pt x="137183" y="95206"/>
                  </a:lnTo>
                  <a:lnTo>
                    <a:pt x="175094" y="67589"/>
                  </a:lnTo>
                  <a:lnTo>
                    <a:pt x="216434" y="44200"/>
                  </a:lnTo>
                  <a:lnTo>
                    <a:pt x="260821" y="25393"/>
                  </a:lnTo>
                  <a:lnTo>
                    <a:pt x="307871" y="11521"/>
                  </a:lnTo>
                  <a:lnTo>
                    <a:pt x="357202" y="2939"/>
                  </a:lnTo>
                  <a:lnTo>
                    <a:pt x="408432" y="0"/>
                  </a:lnTo>
                  <a:lnTo>
                    <a:pt x="459661" y="2939"/>
                  </a:lnTo>
                  <a:lnTo>
                    <a:pt x="508992" y="11521"/>
                  </a:lnTo>
                  <a:lnTo>
                    <a:pt x="556042" y="25393"/>
                  </a:lnTo>
                  <a:lnTo>
                    <a:pt x="600429" y="44200"/>
                  </a:lnTo>
                  <a:lnTo>
                    <a:pt x="641769" y="67589"/>
                  </a:lnTo>
                  <a:lnTo>
                    <a:pt x="679680" y="95206"/>
                  </a:lnTo>
                  <a:lnTo>
                    <a:pt x="713778" y="126697"/>
                  </a:lnTo>
                  <a:lnTo>
                    <a:pt x="743681" y="161709"/>
                  </a:lnTo>
                  <a:lnTo>
                    <a:pt x="769006" y="199887"/>
                  </a:lnTo>
                  <a:lnTo>
                    <a:pt x="789369" y="240878"/>
                  </a:lnTo>
                  <a:lnTo>
                    <a:pt x="804388" y="284327"/>
                  </a:lnTo>
                  <a:lnTo>
                    <a:pt x="813681" y="329883"/>
                  </a:lnTo>
                  <a:lnTo>
                    <a:pt x="816864" y="377189"/>
                  </a:lnTo>
                  <a:lnTo>
                    <a:pt x="813681" y="424496"/>
                  </a:lnTo>
                  <a:lnTo>
                    <a:pt x="804388" y="470052"/>
                  </a:lnTo>
                  <a:lnTo>
                    <a:pt x="789369" y="513501"/>
                  </a:lnTo>
                  <a:lnTo>
                    <a:pt x="769006" y="554492"/>
                  </a:lnTo>
                  <a:lnTo>
                    <a:pt x="743681" y="592670"/>
                  </a:lnTo>
                  <a:lnTo>
                    <a:pt x="713778" y="627682"/>
                  </a:lnTo>
                  <a:lnTo>
                    <a:pt x="679680" y="659173"/>
                  </a:lnTo>
                  <a:lnTo>
                    <a:pt x="641769" y="686790"/>
                  </a:lnTo>
                  <a:lnTo>
                    <a:pt x="600429" y="710179"/>
                  </a:lnTo>
                  <a:lnTo>
                    <a:pt x="556042" y="728986"/>
                  </a:lnTo>
                  <a:lnTo>
                    <a:pt x="508992" y="742858"/>
                  </a:lnTo>
                  <a:lnTo>
                    <a:pt x="459661" y="751440"/>
                  </a:lnTo>
                  <a:lnTo>
                    <a:pt x="408432" y="754379"/>
                  </a:lnTo>
                  <a:lnTo>
                    <a:pt x="357202" y="751440"/>
                  </a:lnTo>
                  <a:lnTo>
                    <a:pt x="307871" y="742858"/>
                  </a:lnTo>
                  <a:lnTo>
                    <a:pt x="260821" y="728986"/>
                  </a:lnTo>
                  <a:lnTo>
                    <a:pt x="216434" y="710179"/>
                  </a:lnTo>
                  <a:lnTo>
                    <a:pt x="175094" y="686790"/>
                  </a:lnTo>
                  <a:lnTo>
                    <a:pt x="137183" y="659173"/>
                  </a:lnTo>
                  <a:lnTo>
                    <a:pt x="103085" y="627682"/>
                  </a:lnTo>
                  <a:lnTo>
                    <a:pt x="73182" y="592670"/>
                  </a:lnTo>
                  <a:lnTo>
                    <a:pt x="47857" y="554492"/>
                  </a:lnTo>
                  <a:lnTo>
                    <a:pt x="27494" y="513501"/>
                  </a:lnTo>
                  <a:lnTo>
                    <a:pt x="12475" y="470052"/>
                  </a:lnTo>
                  <a:lnTo>
                    <a:pt x="3182" y="424496"/>
                  </a:lnTo>
                  <a:lnTo>
                    <a:pt x="0" y="37718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590023" y="3097149"/>
            <a:ext cx="23793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ДОХОДЫ,</a:t>
            </a:r>
            <a:r>
              <a:rPr sz="1100" b="1" u="sng" spc="-5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100" b="1" u="sng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НЕ</a:t>
            </a:r>
            <a:r>
              <a:rPr sz="1100" b="1" u="sng" spc="-15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100" b="1" u="sng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ОБЛАГАЕМЫЕ</a:t>
            </a:r>
            <a:r>
              <a:rPr sz="1100" b="1" u="sng" spc="-20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 НДФЛ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10428" y="3520440"/>
            <a:ext cx="2496820" cy="3169920"/>
          </a:xfrm>
          <a:custGeom>
            <a:avLst/>
            <a:gdLst/>
            <a:ahLst/>
            <a:cxnLst/>
            <a:rect l="l" t="t" r="r" b="b"/>
            <a:pathLst>
              <a:path w="2496820" h="3169920">
                <a:moveTo>
                  <a:pt x="2496312" y="0"/>
                </a:moveTo>
                <a:lnTo>
                  <a:pt x="0" y="0"/>
                </a:lnTo>
                <a:lnTo>
                  <a:pt x="0" y="3169920"/>
                </a:lnTo>
                <a:lnTo>
                  <a:pt x="2496312" y="3169920"/>
                </a:lnTo>
                <a:lnTo>
                  <a:pt x="2496312" y="0"/>
                </a:lnTo>
                <a:close/>
              </a:path>
            </a:pathLst>
          </a:custGeom>
          <a:solidFill>
            <a:srgbClr val="E8F3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90438" y="3551301"/>
            <a:ext cx="2328545" cy="265713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132080" algn="l"/>
              </a:tabLst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вознаграждение</a:t>
            </a:r>
            <a:r>
              <a:rPr sz="1300" spc="2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0D4B79"/>
                </a:solidFill>
                <a:latin typeface="Century Gothic"/>
                <a:cs typeface="Century Gothic"/>
              </a:rPr>
              <a:t>за</a:t>
            </a:r>
            <a:endParaRPr sz="1300" dirty="0">
              <a:latin typeface="Century Gothic"/>
              <a:cs typeface="Century Gothic"/>
            </a:endParaRPr>
          </a:p>
          <a:p>
            <a:pPr marL="131445" marR="5080">
              <a:lnSpc>
                <a:spcPct val="102299"/>
              </a:lnSpc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выполнение</a:t>
            </a:r>
            <a:r>
              <a:rPr sz="1300" spc="1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трудовых</a:t>
            </a:r>
            <a:r>
              <a:rPr sz="1300" spc="1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0D4B79"/>
                </a:solidFill>
                <a:latin typeface="Century Gothic"/>
                <a:cs typeface="Century Gothic"/>
              </a:rPr>
              <a:t>или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иных</a:t>
            </a:r>
            <a:r>
              <a:rPr sz="1300" spc="8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D4B79"/>
                </a:solidFill>
                <a:latin typeface="Century Gothic"/>
                <a:cs typeface="Century Gothic"/>
              </a:rPr>
              <a:t>обязанностей;</a:t>
            </a:r>
            <a:endParaRPr sz="1300" dirty="0">
              <a:latin typeface="Century Gothic"/>
              <a:cs typeface="Century Gothic"/>
            </a:endParaRPr>
          </a:p>
          <a:p>
            <a:pPr marL="131445" marR="97790" indent="-119380">
              <a:lnSpc>
                <a:spcPct val="102299"/>
              </a:lnSpc>
              <a:spcBef>
                <a:spcPts val="15"/>
              </a:spcBef>
              <a:buFont typeface="Arial"/>
              <a:buChar char="•"/>
              <a:tabLst>
                <a:tab pos="132080" algn="l"/>
              </a:tabLst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от</a:t>
            </a:r>
            <a:r>
              <a:rPr sz="1300" spc="8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продажи</a:t>
            </a:r>
            <a:r>
              <a:rPr sz="1300" spc="11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D4B79"/>
                </a:solidFill>
                <a:latin typeface="Century Gothic"/>
                <a:cs typeface="Century Gothic"/>
              </a:rPr>
              <a:t>имущества,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находившегося</a:t>
            </a:r>
            <a:r>
              <a:rPr sz="1300" spc="17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5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endParaRPr sz="1300" dirty="0">
              <a:latin typeface="Century Gothic"/>
              <a:cs typeface="Century Gothic"/>
            </a:endParaRPr>
          </a:p>
          <a:p>
            <a:pPr marL="131445" marR="271780">
              <a:lnSpc>
                <a:spcPct val="102299"/>
              </a:lnSpc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собственности</a:t>
            </a:r>
            <a:r>
              <a:rPr sz="1300" spc="204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D4B79"/>
                </a:solidFill>
                <a:latin typeface="Century Gothic"/>
                <a:cs typeface="Century Gothic"/>
              </a:rPr>
              <a:t>менее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5</a:t>
            </a:r>
            <a:r>
              <a:rPr sz="1300" spc="2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20" dirty="0">
                <a:solidFill>
                  <a:srgbClr val="0D4B79"/>
                </a:solidFill>
                <a:latin typeface="Century Gothic"/>
                <a:cs typeface="Century Gothic"/>
              </a:rPr>
              <a:t>лет;</a:t>
            </a:r>
            <a:endParaRPr sz="1300" dirty="0">
              <a:latin typeface="Century Gothic"/>
              <a:cs typeface="Century Gothic"/>
            </a:endParaRPr>
          </a:p>
          <a:p>
            <a:pPr marL="131445" marR="286385" indent="-119380">
              <a:lnSpc>
                <a:spcPct val="102299"/>
              </a:lnSpc>
              <a:spcBef>
                <a:spcPts val="15"/>
              </a:spcBef>
              <a:buFont typeface="Arial"/>
              <a:buChar char="•"/>
              <a:tabLst>
                <a:tab pos="132080" algn="l"/>
              </a:tabLst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от</a:t>
            </a:r>
            <a:r>
              <a:rPr sz="1300" spc="9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сдачи</a:t>
            </a:r>
            <a:r>
              <a:rPr sz="1300" spc="10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имущества</a:t>
            </a:r>
            <a:r>
              <a:rPr sz="1300" spc="114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50" dirty="0">
                <a:solidFill>
                  <a:srgbClr val="0D4B79"/>
                </a:solidFill>
                <a:latin typeface="Century Gothic"/>
                <a:cs typeface="Century Gothic"/>
              </a:rPr>
              <a:t>в </a:t>
            </a:r>
            <a:r>
              <a:rPr sz="1300" spc="-10" dirty="0">
                <a:solidFill>
                  <a:srgbClr val="0D4B79"/>
                </a:solidFill>
                <a:latin typeface="Century Gothic"/>
                <a:cs typeface="Century Gothic"/>
              </a:rPr>
              <a:t>аренду;</a:t>
            </a:r>
            <a:endParaRPr sz="1300" dirty="0">
              <a:latin typeface="Century Gothic"/>
              <a:cs typeface="Century Gothic"/>
            </a:endParaRPr>
          </a:p>
          <a:p>
            <a:pPr marL="131445" indent="-11938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32080" algn="l"/>
              </a:tabLst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доходы</a:t>
            </a:r>
            <a:r>
              <a:rPr sz="1300" spc="1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от</a:t>
            </a:r>
            <a:r>
              <a:rPr sz="1300" spc="8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источников</a:t>
            </a:r>
            <a:r>
              <a:rPr sz="1300" spc="1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0D4B79"/>
                </a:solidFill>
                <a:latin typeface="Century Gothic"/>
                <a:cs typeface="Century Gothic"/>
              </a:rPr>
              <a:t>за</a:t>
            </a:r>
            <a:endParaRPr sz="1300" dirty="0">
              <a:latin typeface="Century Gothic"/>
              <a:cs typeface="Century Gothic"/>
            </a:endParaRPr>
          </a:p>
          <a:p>
            <a:pPr marL="131445" marR="89535">
              <a:lnSpc>
                <a:spcPct val="102299"/>
              </a:lnSpc>
              <a:spcBef>
                <a:spcPts val="15"/>
              </a:spcBef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пределами</a:t>
            </a:r>
            <a:r>
              <a:rPr sz="1300" spc="15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D4B79"/>
                </a:solidFill>
                <a:latin typeface="Century Gothic"/>
                <a:cs typeface="Century Gothic"/>
              </a:rPr>
              <a:t>Российской </a:t>
            </a:r>
            <a:r>
              <a:rPr sz="1300" spc="-10" dirty="0" err="1">
                <a:solidFill>
                  <a:srgbClr val="0D4B79"/>
                </a:solidFill>
                <a:latin typeface="Century Gothic"/>
                <a:cs typeface="Century Gothic"/>
              </a:rPr>
              <a:t>Федерации</a:t>
            </a:r>
            <a:r>
              <a:rPr sz="1300" spc="-10" dirty="0">
                <a:solidFill>
                  <a:srgbClr val="0D4B79"/>
                </a:solidFill>
                <a:latin typeface="Century Gothic"/>
                <a:cs typeface="Century Gothic"/>
              </a:rPr>
              <a:t>;</a:t>
            </a:r>
            <a:endParaRPr sz="1300" dirty="0">
              <a:latin typeface="Century Gothic"/>
              <a:cs typeface="Century Gothic"/>
            </a:endParaRPr>
          </a:p>
          <a:p>
            <a:pPr marL="131445" indent="-11938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32080" algn="l"/>
              </a:tabLst>
            </a:pPr>
            <a:r>
              <a:rPr sz="1300" dirty="0">
                <a:solidFill>
                  <a:srgbClr val="0D4B79"/>
                </a:solidFill>
                <a:latin typeface="Century Gothic"/>
                <a:cs typeface="Century Gothic"/>
              </a:rPr>
              <a:t>иные</a:t>
            </a:r>
            <a:r>
              <a:rPr sz="1300" spc="9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0D4B79"/>
                </a:solidFill>
                <a:latin typeface="Century Gothic"/>
                <a:cs typeface="Century Gothic"/>
              </a:rPr>
              <a:t>доходы.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663126" y="2338094"/>
            <a:ext cx="3912235" cy="1454785"/>
            <a:chOff x="4684776" y="2503932"/>
            <a:chExt cx="3912235" cy="145478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4776" y="2503932"/>
              <a:ext cx="1543177" cy="145465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989576" y="2802636"/>
              <a:ext cx="949960" cy="873760"/>
            </a:xfrm>
            <a:custGeom>
              <a:avLst/>
              <a:gdLst/>
              <a:ahLst/>
              <a:cxnLst/>
              <a:rect l="l" t="t" r="r" b="b"/>
              <a:pathLst>
                <a:path w="949960" h="873760">
                  <a:moveTo>
                    <a:pt x="474725" y="0"/>
                  </a:moveTo>
                  <a:lnTo>
                    <a:pt x="426197" y="2253"/>
                  </a:lnTo>
                  <a:lnTo>
                    <a:pt x="379068" y="8869"/>
                  </a:lnTo>
                  <a:lnTo>
                    <a:pt x="333577" y="19627"/>
                  </a:lnTo>
                  <a:lnTo>
                    <a:pt x="289964" y="34307"/>
                  </a:lnTo>
                  <a:lnTo>
                    <a:pt x="248468" y="52692"/>
                  </a:lnTo>
                  <a:lnTo>
                    <a:pt x="209326" y="74560"/>
                  </a:lnTo>
                  <a:lnTo>
                    <a:pt x="172779" y="99694"/>
                  </a:lnTo>
                  <a:lnTo>
                    <a:pt x="139064" y="127873"/>
                  </a:lnTo>
                  <a:lnTo>
                    <a:pt x="108422" y="158878"/>
                  </a:lnTo>
                  <a:lnTo>
                    <a:pt x="81090" y="192490"/>
                  </a:lnTo>
                  <a:lnTo>
                    <a:pt x="57308" y="228490"/>
                  </a:lnTo>
                  <a:lnTo>
                    <a:pt x="37314" y="266658"/>
                  </a:lnTo>
                  <a:lnTo>
                    <a:pt x="21347" y="306775"/>
                  </a:lnTo>
                  <a:lnTo>
                    <a:pt x="9647" y="348621"/>
                  </a:lnTo>
                  <a:lnTo>
                    <a:pt x="2451" y="391978"/>
                  </a:lnTo>
                  <a:lnTo>
                    <a:pt x="0" y="436625"/>
                  </a:lnTo>
                  <a:lnTo>
                    <a:pt x="2451" y="481273"/>
                  </a:lnTo>
                  <a:lnTo>
                    <a:pt x="9647" y="524630"/>
                  </a:lnTo>
                  <a:lnTo>
                    <a:pt x="21347" y="566476"/>
                  </a:lnTo>
                  <a:lnTo>
                    <a:pt x="37314" y="606593"/>
                  </a:lnTo>
                  <a:lnTo>
                    <a:pt x="57308" y="644761"/>
                  </a:lnTo>
                  <a:lnTo>
                    <a:pt x="81090" y="680761"/>
                  </a:lnTo>
                  <a:lnTo>
                    <a:pt x="108422" y="714373"/>
                  </a:lnTo>
                  <a:lnTo>
                    <a:pt x="139064" y="745378"/>
                  </a:lnTo>
                  <a:lnTo>
                    <a:pt x="172779" y="773557"/>
                  </a:lnTo>
                  <a:lnTo>
                    <a:pt x="209326" y="798691"/>
                  </a:lnTo>
                  <a:lnTo>
                    <a:pt x="248468" y="820559"/>
                  </a:lnTo>
                  <a:lnTo>
                    <a:pt x="289964" y="838944"/>
                  </a:lnTo>
                  <a:lnTo>
                    <a:pt x="333577" y="853624"/>
                  </a:lnTo>
                  <a:lnTo>
                    <a:pt x="379068" y="864382"/>
                  </a:lnTo>
                  <a:lnTo>
                    <a:pt x="426197" y="870998"/>
                  </a:lnTo>
                  <a:lnTo>
                    <a:pt x="474725" y="873251"/>
                  </a:lnTo>
                  <a:lnTo>
                    <a:pt x="523254" y="870998"/>
                  </a:lnTo>
                  <a:lnTo>
                    <a:pt x="570383" y="864382"/>
                  </a:lnTo>
                  <a:lnTo>
                    <a:pt x="615874" y="853624"/>
                  </a:lnTo>
                  <a:lnTo>
                    <a:pt x="659487" y="838944"/>
                  </a:lnTo>
                  <a:lnTo>
                    <a:pt x="700983" y="820559"/>
                  </a:lnTo>
                  <a:lnTo>
                    <a:pt x="740125" y="798691"/>
                  </a:lnTo>
                  <a:lnTo>
                    <a:pt x="776672" y="773557"/>
                  </a:lnTo>
                  <a:lnTo>
                    <a:pt x="810387" y="745378"/>
                  </a:lnTo>
                  <a:lnTo>
                    <a:pt x="841029" y="714373"/>
                  </a:lnTo>
                  <a:lnTo>
                    <a:pt x="868361" y="680761"/>
                  </a:lnTo>
                  <a:lnTo>
                    <a:pt x="892143" y="644761"/>
                  </a:lnTo>
                  <a:lnTo>
                    <a:pt x="912137" y="606593"/>
                  </a:lnTo>
                  <a:lnTo>
                    <a:pt x="928104" y="566476"/>
                  </a:lnTo>
                  <a:lnTo>
                    <a:pt x="939804" y="524630"/>
                  </a:lnTo>
                  <a:lnTo>
                    <a:pt x="947000" y="481273"/>
                  </a:lnTo>
                  <a:lnTo>
                    <a:pt x="949451" y="436625"/>
                  </a:lnTo>
                  <a:lnTo>
                    <a:pt x="947000" y="391978"/>
                  </a:lnTo>
                  <a:lnTo>
                    <a:pt x="939804" y="348621"/>
                  </a:lnTo>
                  <a:lnTo>
                    <a:pt x="928104" y="306775"/>
                  </a:lnTo>
                  <a:lnTo>
                    <a:pt x="912137" y="266658"/>
                  </a:lnTo>
                  <a:lnTo>
                    <a:pt x="892143" y="228490"/>
                  </a:lnTo>
                  <a:lnTo>
                    <a:pt x="868361" y="192490"/>
                  </a:lnTo>
                  <a:lnTo>
                    <a:pt x="841029" y="158878"/>
                  </a:lnTo>
                  <a:lnTo>
                    <a:pt x="810387" y="127873"/>
                  </a:lnTo>
                  <a:lnTo>
                    <a:pt x="776672" y="99694"/>
                  </a:lnTo>
                  <a:lnTo>
                    <a:pt x="740125" y="74560"/>
                  </a:lnTo>
                  <a:lnTo>
                    <a:pt x="700983" y="52692"/>
                  </a:lnTo>
                  <a:lnTo>
                    <a:pt x="659487" y="34307"/>
                  </a:lnTo>
                  <a:lnTo>
                    <a:pt x="615874" y="19627"/>
                  </a:lnTo>
                  <a:lnTo>
                    <a:pt x="570383" y="8869"/>
                  </a:lnTo>
                  <a:lnTo>
                    <a:pt x="523254" y="2253"/>
                  </a:lnTo>
                  <a:lnTo>
                    <a:pt x="474725" y="0"/>
                  </a:lnTo>
                  <a:close/>
                </a:path>
              </a:pathLst>
            </a:custGeom>
            <a:solidFill>
              <a:srgbClr val="1571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89576" y="2802636"/>
              <a:ext cx="949960" cy="873760"/>
            </a:xfrm>
            <a:custGeom>
              <a:avLst/>
              <a:gdLst/>
              <a:ahLst/>
              <a:cxnLst/>
              <a:rect l="l" t="t" r="r" b="b"/>
              <a:pathLst>
                <a:path w="949960" h="873760">
                  <a:moveTo>
                    <a:pt x="0" y="436625"/>
                  </a:moveTo>
                  <a:lnTo>
                    <a:pt x="2451" y="391978"/>
                  </a:lnTo>
                  <a:lnTo>
                    <a:pt x="9647" y="348621"/>
                  </a:lnTo>
                  <a:lnTo>
                    <a:pt x="21347" y="306775"/>
                  </a:lnTo>
                  <a:lnTo>
                    <a:pt x="37314" y="266658"/>
                  </a:lnTo>
                  <a:lnTo>
                    <a:pt x="57308" y="228490"/>
                  </a:lnTo>
                  <a:lnTo>
                    <a:pt x="81090" y="192490"/>
                  </a:lnTo>
                  <a:lnTo>
                    <a:pt x="108422" y="158878"/>
                  </a:lnTo>
                  <a:lnTo>
                    <a:pt x="139064" y="127873"/>
                  </a:lnTo>
                  <a:lnTo>
                    <a:pt x="172779" y="99694"/>
                  </a:lnTo>
                  <a:lnTo>
                    <a:pt x="209326" y="74560"/>
                  </a:lnTo>
                  <a:lnTo>
                    <a:pt x="248468" y="52692"/>
                  </a:lnTo>
                  <a:lnTo>
                    <a:pt x="289964" y="34307"/>
                  </a:lnTo>
                  <a:lnTo>
                    <a:pt x="333577" y="19627"/>
                  </a:lnTo>
                  <a:lnTo>
                    <a:pt x="379068" y="8869"/>
                  </a:lnTo>
                  <a:lnTo>
                    <a:pt x="426197" y="2253"/>
                  </a:lnTo>
                  <a:lnTo>
                    <a:pt x="474725" y="0"/>
                  </a:lnTo>
                  <a:lnTo>
                    <a:pt x="523254" y="2253"/>
                  </a:lnTo>
                  <a:lnTo>
                    <a:pt x="570383" y="8869"/>
                  </a:lnTo>
                  <a:lnTo>
                    <a:pt x="615874" y="19627"/>
                  </a:lnTo>
                  <a:lnTo>
                    <a:pt x="659487" y="34307"/>
                  </a:lnTo>
                  <a:lnTo>
                    <a:pt x="700983" y="52692"/>
                  </a:lnTo>
                  <a:lnTo>
                    <a:pt x="740125" y="74560"/>
                  </a:lnTo>
                  <a:lnTo>
                    <a:pt x="776672" y="99694"/>
                  </a:lnTo>
                  <a:lnTo>
                    <a:pt x="810387" y="127873"/>
                  </a:lnTo>
                  <a:lnTo>
                    <a:pt x="841029" y="158878"/>
                  </a:lnTo>
                  <a:lnTo>
                    <a:pt x="868361" y="192490"/>
                  </a:lnTo>
                  <a:lnTo>
                    <a:pt x="892143" y="228490"/>
                  </a:lnTo>
                  <a:lnTo>
                    <a:pt x="912137" y="266658"/>
                  </a:lnTo>
                  <a:lnTo>
                    <a:pt x="928104" y="306775"/>
                  </a:lnTo>
                  <a:lnTo>
                    <a:pt x="939804" y="348621"/>
                  </a:lnTo>
                  <a:lnTo>
                    <a:pt x="947000" y="391978"/>
                  </a:lnTo>
                  <a:lnTo>
                    <a:pt x="949451" y="436625"/>
                  </a:lnTo>
                  <a:lnTo>
                    <a:pt x="947000" y="481273"/>
                  </a:lnTo>
                  <a:lnTo>
                    <a:pt x="939804" y="524630"/>
                  </a:lnTo>
                  <a:lnTo>
                    <a:pt x="928104" y="566476"/>
                  </a:lnTo>
                  <a:lnTo>
                    <a:pt x="912137" y="606593"/>
                  </a:lnTo>
                  <a:lnTo>
                    <a:pt x="892143" y="644761"/>
                  </a:lnTo>
                  <a:lnTo>
                    <a:pt x="868361" y="680761"/>
                  </a:lnTo>
                  <a:lnTo>
                    <a:pt x="841029" y="714373"/>
                  </a:lnTo>
                  <a:lnTo>
                    <a:pt x="810387" y="745378"/>
                  </a:lnTo>
                  <a:lnTo>
                    <a:pt x="776672" y="773557"/>
                  </a:lnTo>
                  <a:lnTo>
                    <a:pt x="740125" y="798691"/>
                  </a:lnTo>
                  <a:lnTo>
                    <a:pt x="700983" y="820559"/>
                  </a:lnTo>
                  <a:lnTo>
                    <a:pt x="659487" y="838944"/>
                  </a:lnTo>
                  <a:lnTo>
                    <a:pt x="615874" y="853624"/>
                  </a:lnTo>
                  <a:lnTo>
                    <a:pt x="570383" y="864382"/>
                  </a:lnTo>
                  <a:lnTo>
                    <a:pt x="523254" y="870998"/>
                  </a:lnTo>
                  <a:lnTo>
                    <a:pt x="474725" y="873251"/>
                  </a:lnTo>
                  <a:lnTo>
                    <a:pt x="426197" y="870998"/>
                  </a:lnTo>
                  <a:lnTo>
                    <a:pt x="379068" y="864382"/>
                  </a:lnTo>
                  <a:lnTo>
                    <a:pt x="333577" y="853624"/>
                  </a:lnTo>
                  <a:lnTo>
                    <a:pt x="289964" y="838944"/>
                  </a:lnTo>
                  <a:lnTo>
                    <a:pt x="248468" y="820559"/>
                  </a:lnTo>
                  <a:lnTo>
                    <a:pt x="209326" y="798691"/>
                  </a:lnTo>
                  <a:lnTo>
                    <a:pt x="172779" y="773557"/>
                  </a:lnTo>
                  <a:lnTo>
                    <a:pt x="139064" y="745378"/>
                  </a:lnTo>
                  <a:lnTo>
                    <a:pt x="108422" y="714373"/>
                  </a:lnTo>
                  <a:lnTo>
                    <a:pt x="81090" y="680761"/>
                  </a:lnTo>
                  <a:lnTo>
                    <a:pt x="57308" y="644761"/>
                  </a:lnTo>
                  <a:lnTo>
                    <a:pt x="37314" y="606593"/>
                  </a:lnTo>
                  <a:lnTo>
                    <a:pt x="21347" y="566476"/>
                  </a:lnTo>
                  <a:lnTo>
                    <a:pt x="9647" y="524630"/>
                  </a:lnTo>
                  <a:lnTo>
                    <a:pt x="2451" y="481273"/>
                  </a:lnTo>
                  <a:lnTo>
                    <a:pt x="0" y="436625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32120" y="2976384"/>
              <a:ext cx="3064764" cy="60044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559552" y="3003804"/>
              <a:ext cx="2959735" cy="495300"/>
            </a:xfrm>
            <a:custGeom>
              <a:avLst/>
              <a:gdLst/>
              <a:ahLst/>
              <a:cxnLst/>
              <a:rect l="l" t="t" r="r" b="b"/>
              <a:pathLst>
                <a:path w="2959734" h="495300">
                  <a:moveTo>
                    <a:pt x="2711957" y="0"/>
                  </a:moveTo>
                  <a:lnTo>
                    <a:pt x="247650" y="0"/>
                  </a:lnTo>
                  <a:lnTo>
                    <a:pt x="197738" y="5031"/>
                  </a:lnTo>
                  <a:lnTo>
                    <a:pt x="151251" y="19460"/>
                  </a:lnTo>
                  <a:lnTo>
                    <a:pt x="109184" y="42293"/>
                  </a:lnTo>
                  <a:lnTo>
                    <a:pt x="72532" y="72532"/>
                  </a:lnTo>
                  <a:lnTo>
                    <a:pt x="42293" y="109184"/>
                  </a:lnTo>
                  <a:lnTo>
                    <a:pt x="19460" y="151251"/>
                  </a:lnTo>
                  <a:lnTo>
                    <a:pt x="5031" y="197738"/>
                  </a:lnTo>
                  <a:lnTo>
                    <a:pt x="0" y="247650"/>
                  </a:lnTo>
                  <a:lnTo>
                    <a:pt x="5031" y="297561"/>
                  </a:lnTo>
                  <a:lnTo>
                    <a:pt x="19460" y="344048"/>
                  </a:lnTo>
                  <a:lnTo>
                    <a:pt x="42293" y="386115"/>
                  </a:lnTo>
                  <a:lnTo>
                    <a:pt x="72532" y="422767"/>
                  </a:lnTo>
                  <a:lnTo>
                    <a:pt x="109184" y="453006"/>
                  </a:lnTo>
                  <a:lnTo>
                    <a:pt x="151251" y="475839"/>
                  </a:lnTo>
                  <a:lnTo>
                    <a:pt x="197738" y="490268"/>
                  </a:lnTo>
                  <a:lnTo>
                    <a:pt x="247650" y="495300"/>
                  </a:lnTo>
                  <a:lnTo>
                    <a:pt x="2711957" y="495300"/>
                  </a:lnTo>
                  <a:lnTo>
                    <a:pt x="2761869" y="490268"/>
                  </a:lnTo>
                  <a:lnTo>
                    <a:pt x="2808356" y="475839"/>
                  </a:lnTo>
                  <a:lnTo>
                    <a:pt x="2850423" y="453006"/>
                  </a:lnTo>
                  <a:lnTo>
                    <a:pt x="2887075" y="422767"/>
                  </a:lnTo>
                  <a:lnTo>
                    <a:pt x="2917314" y="386115"/>
                  </a:lnTo>
                  <a:lnTo>
                    <a:pt x="2940147" y="344048"/>
                  </a:lnTo>
                  <a:lnTo>
                    <a:pt x="2954576" y="297561"/>
                  </a:lnTo>
                  <a:lnTo>
                    <a:pt x="2959607" y="247650"/>
                  </a:lnTo>
                  <a:lnTo>
                    <a:pt x="2954576" y="197738"/>
                  </a:lnTo>
                  <a:lnTo>
                    <a:pt x="2940147" y="151251"/>
                  </a:lnTo>
                  <a:lnTo>
                    <a:pt x="2917314" y="109184"/>
                  </a:lnTo>
                  <a:lnTo>
                    <a:pt x="2887075" y="72532"/>
                  </a:lnTo>
                  <a:lnTo>
                    <a:pt x="2850423" y="42293"/>
                  </a:lnTo>
                  <a:lnTo>
                    <a:pt x="2808356" y="19460"/>
                  </a:lnTo>
                  <a:lnTo>
                    <a:pt x="2761869" y="5031"/>
                  </a:lnTo>
                  <a:lnTo>
                    <a:pt x="2711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59552" y="3003804"/>
              <a:ext cx="2959735" cy="495300"/>
            </a:xfrm>
            <a:custGeom>
              <a:avLst/>
              <a:gdLst/>
              <a:ahLst/>
              <a:cxnLst/>
              <a:rect l="l" t="t" r="r" b="b"/>
              <a:pathLst>
                <a:path w="2959734" h="495300">
                  <a:moveTo>
                    <a:pt x="0" y="247650"/>
                  </a:moveTo>
                  <a:lnTo>
                    <a:pt x="5031" y="197738"/>
                  </a:lnTo>
                  <a:lnTo>
                    <a:pt x="19460" y="151251"/>
                  </a:lnTo>
                  <a:lnTo>
                    <a:pt x="42293" y="109184"/>
                  </a:lnTo>
                  <a:lnTo>
                    <a:pt x="72532" y="72532"/>
                  </a:lnTo>
                  <a:lnTo>
                    <a:pt x="109184" y="42293"/>
                  </a:lnTo>
                  <a:lnTo>
                    <a:pt x="151251" y="19460"/>
                  </a:lnTo>
                  <a:lnTo>
                    <a:pt x="197738" y="5031"/>
                  </a:lnTo>
                  <a:lnTo>
                    <a:pt x="247650" y="0"/>
                  </a:lnTo>
                  <a:lnTo>
                    <a:pt x="2711957" y="0"/>
                  </a:lnTo>
                  <a:lnTo>
                    <a:pt x="2761869" y="5031"/>
                  </a:lnTo>
                  <a:lnTo>
                    <a:pt x="2808356" y="19460"/>
                  </a:lnTo>
                  <a:lnTo>
                    <a:pt x="2850423" y="42293"/>
                  </a:lnTo>
                  <a:lnTo>
                    <a:pt x="2887075" y="72532"/>
                  </a:lnTo>
                  <a:lnTo>
                    <a:pt x="2917314" y="109184"/>
                  </a:lnTo>
                  <a:lnTo>
                    <a:pt x="2940147" y="151251"/>
                  </a:lnTo>
                  <a:lnTo>
                    <a:pt x="2954576" y="197738"/>
                  </a:lnTo>
                  <a:lnTo>
                    <a:pt x="2959607" y="247650"/>
                  </a:lnTo>
                  <a:lnTo>
                    <a:pt x="2954576" y="297561"/>
                  </a:lnTo>
                  <a:lnTo>
                    <a:pt x="2940147" y="344048"/>
                  </a:lnTo>
                  <a:lnTo>
                    <a:pt x="2917314" y="386115"/>
                  </a:lnTo>
                  <a:lnTo>
                    <a:pt x="2887075" y="422767"/>
                  </a:lnTo>
                  <a:lnTo>
                    <a:pt x="2850423" y="453006"/>
                  </a:lnTo>
                  <a:lnTo>
                    <a:pt x="2808356" y="475839"/>
                  </a:lnTo>
                  <a:lnTo>
                    <a:pt x="2761869" y="490268"/>
                  </a:lnTo>
                  <a:lnTo>
                    <a:pt x="2711957" y="495300"/>
                  </a:lnTo>
                  <a:lnTo>
                    <a:pt x="247650" y="495300"/>
                  </a:lnTo>
                  <a:lnTo>
                    <a:pt x="197738" y="490268"/>
                  </a:lnTo>
                  <a:lnTo>
                    <a:pt x="151251" y="475839"/>
                  </a:lnTo>
                  <a:lnTo>
                    <a:pt x="109184" y="453006"/>
                  </a:lnTo>
                  <a:lnTo>
                    <a:pt x="72532" y="422767"/>
                  </a:lnTo>
                  <a:lnTo>
                    <a:pt x="42293" y="386115"/>
                  </a:lnTo>
                  <a:lnTo>
                    <a:pt x="19460" y="344048"/>
                  </a:lnTo>
                  <a:lnTo>
                    <a:pt x="5031" y="297561"/>
                  </a:lnTo>
                  <a:lnTo>
                    <a:pt x="0" y="2476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987541" y="3077972"/>
            <a:ext cx="21729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ДОХОДЫ,</a:t>
            </a:r>
            <a:r>
              <a:rPr sz="1100" b="1" u="sng" spc="-5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100" b="1" u="sng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ОБЛАГАЕМЫЕ</a:t>
            </a:r>
            <a:r>
              <a:rPr sz="1100" b="1" u="sng" spc="-20" dirty="0">
                <a:solidFill>
                  <a:srgbClr val="1263A1"/>
                </a:solidFill>
                <a:uFill>
                  <a:solidFill>
                    <a:srgbClr val="1263A1"/>
                  </a:solidFill>
                </a:uFill>
                <a:latin typeface="Century Gothic"/>
                <a:cs typeface="Century Gothic"/>
              </a:rPr>
              <a:t> НДФЛ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0" y="0"/>
            <a:ext cx="726948" cy="6858000"/>
            <a:chOff x="0" y="0"/>
            <a:chExt cx="726948" cy="685800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726947" cy="685799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26948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031363" y="89738"/>
            <a:ext cx="70186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D4B79"/>
                </a:solidFill>
              </a:rPr>
              <a:t>Налог</a:t>
            </a:r>
            <a:r>
              <a:rPr spc="-15" dirty="0">
                <a:solidFill>
                  <a:srgbClr val="0D4B79"/>
                </a:solidFill>
              </a:rPr>
              <a:t> </a:t>
            </a:r>
            <a:r>
              <a:rPr dirty="0">
                <a:solidFill>
                  <a:srgbClr val="0D4B79"/>
                </a:solidFill>
              </a:rPr>
              <a:t>на</a:t>
            </a:r>
            <a:r>
              <a:rPr spc="-15" dirty="0">
                <a:solidFill>
                  <a:srgbClr val="0D4B79"/>
                </a:solidFill>
              </a:rPr>
              <a:t> </a:t>
            </a:r>
            <a:r>
              <a:rPr dirty="0">
                <a:solidFill>
                  <a:srgbClr val="0D4B79"/>
                </a:solidFill>
              </a:rPr>
              <a:t>доходы</a:t>
            </a:r>
            <a:r>
              <a:rPr spc="-5" dirty="0">
                <a:solidFill>
                  <a:srgbClr val="0D4B79"/>
                </a:solidFill>
              </a:rPr>
              <a:t> </a:t>
            </a:r>
            <a:r>
              <a:rPr dirty="0">
                <a:solidFill>
                  <a:srgbClr val="0D4B79"/>
                </a:solidFill>
              </a:rPr>
              <a:t>физических</a:t>
            </a:r>
            <a:r>
              <a:rPr spc="-15" dirty="0">
                <a:solidFill>
                  <a:srgbClr val="0D4B79"/>
                </a:solidFill>
              </a:rPr>
              <a:t> </a:t>
            </a:r>
            <a:r>
              <a:rPr dirty="0">
                <a:solidFill>
                  <a:srgbClr val="0D4B79"/>
                </a:solidFill>
              </a:rPr>
              <a:t>лиц</a:t>
            </a:r>
            <a:r>
              <a:rPr spc="-15" dirty="0">
                <a:solidFill>
                  <a:srgbClr val="0D4B79"/>
                </a:solidFill>
              </a:rPr>
              <a:t> </a:t>
            </a:r>
            <a:r>
              <a:rPr dirty="0">
                <a:solidFill>
                  <a:srgbClr val="0D4B79"/>
                </a:solidFill>
              </a:rPr>
              <a:t>(</a:t>
            </a:r>
            <a:r>
              <a:rPr lang="ru-RU" dirty="0">
                <a:solidFill>
                  <a:srgbClr val="0D4B79"/>
                </a:solidFill>
              </a:rPr>
              <a:t>тыс</a:t>
            </a:r>
            <a:r>
              <a:rPr dirty="0">
                <a:solidFill>
                  <a:srgbClr val="0D4B79"/>
                </a:solidFill>
              </a:rPr>
              <a:t>.</a:t>
            </a:r>
            <a:r>
              <a:rPr spc="-10" dirty="0">
                <a:solidFill>
                  <a:srgbClr val="0D4B79"/>
                </a:solidFill>
              </a:rPr>
              <a:t> руб.)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198270" y="6151879"/>
            <a:ext cx="655955" cy="36631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58750" marR="5080" indent="-146685">
              <a:lnSpc>
                <a:spcPct val="102600"/>
              </a:lnSpc>
              <a:spcBef>
                <a:spcPts val="65"/>
              </a:spcBef>
            </a:pPr>
            <a:r>
              <a:rPr sz="1150" b="1" spc="150" dirty="0">
                <a:solidFill>
                  <a:srgbClr val="0D4B79"/>
                </a:solidFill>
                <a:latin typeface="Calibri"/>
                <a:cs typeface="Calibri"/>
              </a:rPr>
              <a:t>202</a:t>
            </a:r>
            <a:r>
              <a:rPr lang="ru-RU" sz="1150" b="1" spc="150" dirty="0">
                <a:solidFill>
                  <a:srgbClr val="0D4B79"/>
                </a:solidFill>
                <a:latin typeface="Calibri"/>
                <a:cs typeface="Calibri"/>
              </a:rPr>
              <a:t>2</a:t>
            </a:r>
            <a:r>
              <a:rPr sz="1150" b="1" spc="35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150" b="1" spc="-25" dirty="0">
                <a:solidFill>
                  <a:srgbClr val="0D4B79"/>
                </a:solidFill>
                <a:latin typeface="Calibri"/>
                <a:cs typeface="Calibri"/>
              </a:rPr>
              <a:t>год </a:t>
            </a:r>
            <a:r>
              <a:rPr sz="1150" b="1" spc="-20" dirty="0">
                <a:solidFill>
                  <a:srgbClr val="0D4B79"/>
                </a:solidFill>
                <a:latin typeface="Calibri"/>
                <a:cs typeface="Calibri"/>
              </a:rPr>
              <a:t>отчет</a:t>
            </a:r>
            <a:endParaRPr sz="115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60626" y="6151879"/>
            <a:ext cx="655955" cy="36631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99060" marR="5080" indent="-86995">
              <a:lnSpc>
                <a:spcPct val="102600"/>
              </a:lnSpc>
              <a:spcBef>
                <a:spcPts val="65"/>
              </a:spcBef>
            </a:pPr>
            <a:r>
              <a:rPr sz="1150" b="1" spc="150" dirty="0">
                <a:solidFill>
                  <a:srgbClr val="0D4B79"/>
                </a:solidFill>
                <a:latin typeface="Calibri"/>
                <a:cs typeface="Calibri"/>
              </a:rPr>
              <a:t>202</a:t>
            </a:r>
            <a:r>
              <a:rPr lang="ru-RU" sz="1150" b="1" spc="150" dirty="0">
                <a:solidFill>
                  <a:srgbClr val="0D4B79"/>
                </a:solidFill>
                <a:latin typeface="Calibri"/>
                <a:cs typeface="Calibri"/>
              </a:rPr>
              <a:t>3</a:t>
            </a:r>
            <a:r>
              <a:rPr sz="1150" b="1" spc="35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150" b="1" spc="-25" dirty="0">
                <a:solidFill>
                  <a:srgbClr val="0D4B79"/>
                </a:solidFill>
                <a:latin typeface="Calibri"/>
                <a:cs typeface="Calibri"/>
              </a:rPr>
              <a:t>год </a:t>
            </a:r>
            <a:r>
              <a:rPr lang="ru-RU" sz="1150" b="1" spc="-10" dirty="0">
                <a:solidFill>
                  <a:srgbClr val="0D4B79"/>
                </a:solidFill>
                <a:latin typeface="Calibri"/>
                <a:cs typeface="Calibri"/>
              </a:rPr>
              <a:t> отчет</a:t>
            </a:r>
            <a:endParaRPr sz="115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22626" y="6151879"/>
            <a:ext cx="656590" cy="36631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75895" marR="5080" indent="-163830">
              <a:lnSpc>
                <a:spcPct val="102600"/>
              </a:lnSpc>
              <a:spcBef>
                <a:spcPts val="65"/>
              </a:spcBef>
            </a:pPr>
            <a:r>
              <a:rPr sz="1150" b="1" spc="150" dirty="0">
                <a:solidFill>
                  <a:srgbClr val="0D4B79"/>
                </a:solidFill>
                <a:latin typeface="Calibri"/>
                <a:cs typeface="Calibri"/>
              </a:rPr>
              <a:t>202</a:t>
            </a:r>
            <a:r>
              <a:rPr lang="ru-RU" sz="1150" b="1" spc="150" dirty="0">
                <a:solidFill>
                  <a:srgbClr val="0D4B79"/>
                </a:solidFill>
                <a:latin typeface="Calibri"/>
                <a:cs typeface="Calibri"/>
              </a:rPr>
              <a:t>4</a:t>
            </a:r>
            <a:r>
              <a:rPr sz="1150" b="1" spc="35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150" b="1" spc="-25" dirty="0">
                <a:solidFill>
                  <a:srgbClr val="0D4B79"/>
                </a:solidFill>
                <a:latin typeface="Calibri"/>
                <a:cs typeface="Calibri"/>
              </a:rPr>
              <a:t>год </a:t>
            </a:r>
            <a:r>
              <a:rPr sz="1150" b="1" spc="-20" dirty="0">
                <a:solidFill>
                  <a:srgbClr val="0D4B79"/>
                </a:solidFill>
                <a:latin typeface="Calibri"/>
                <a:cs typeface="Calibri"/>
              </a:rPr>
              <a:t>план</a:t>
            </a:r>
            <a:endParaRPr sz="115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484879" y="6151879"/>
            <a:ext cx="656590" cy="36631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75895" marR="5080" indent="-163830">
              <a:lnSpc>
                <a:spcPct val="102600"/>
              </a:lnSpc>
              <a:spcBef>
                <a:spcPts val="65"/>
              </a:spcBef>
            </a:pPr>
            <a:r>
              <a:rPr sz="1150" b="1" spc="150" dirty="0">
                <a:solidFill>
                  <a:srgbClr val="0D4B79"/>
                </a:solidFill>
                <a:latin typeface="Calibri"/>
                <a:cs typeface="Calibri"/>
              </a:rPr>
              <a:t>202</a:t>
            </a:r>
            <a:r>
              <a:rPr lang="ru-RU" sz="1150" b="1" spc="150" dirty="0">
                <a:solidFill>
                  <a:srgbClr val="0D4B79"/>
                </a:solidFill>
                <a:latin typeface="Calibri"/>
                <a:cs typeface="Calibri"/>
              </a:rPr>
              <a:t>5</a:t>
            </a:r>
            <a:r>
              <a:rPr sz="1150" b="1" spc="35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150" b="1" spc="-25" dirty="0">
                <a:solidFill>
                  <a:srgbClr val="0D4B79"/>
                </a:solidFill>
                <a:latin typeface="Calibri"/>
                <a:cs typeface="Calibri"/>
              </a:rPr>
              <a:t>год </a:t>
            </a:r>
            <a:r>
              <a:rPr sz="1150" b="1" spc="-20" dirty="0">
                <a:solidFill>
                  <a:srgbClr val="0D4B79"/>
                </a:solidFill>
                <a:latin typeface="Calibri"/>
                <a:cs typeface="Calibri"/>
              </a:rPr>
              <a:t>план</a:t>
            </a:r>
            <a:endParaRPr sz="115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47134" y="6151879"/>
            <a:ext cx="656590" cy="37914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75895" marR="5080" indent="-163830">
              <a:lnSpc>
                <a:spcPct val="102600"/>
              </a:lnSpc>
              <a:spcBef>
                <a:spcPts val="65"/>
              </a:spcBef>
            </a:pPr>
            <a:r>
              <a:rPr sz="1150" b="1" spc="150" dirty="0">
                <a:solidFill>
                  <a:srgbClr val="0D4B79"/>
                </a:solidFill>
                <a:latin typeface="Calibri"/>
                <a:cs typeface="Calibri"/>
              </a:rPr>
              <a:t>202</a:t>
            </a:r>
            <a:r>
              <a:rPr lang="ru-RU" sz="1150" b="1" spc="150" dirty="0">
                <a:solidFill>
                  <a:srgbClr val="0D4B79"/>
                </a:solidFill>
                <a:latin typeface="Calibri"/>
                <a:cs typeface="Calibri"/>
              </a:rPr>
              <a:t>6</a:t>
            </a:r>
            <a:r>
              <a:rPr sz="1150" b="1" spc="40" dirty="0">
                <a:solidFill>
                  <a:srgbClr val="0D4B79"/>
                </a:solidFill>
                <a:latin typeface="Calibri"/>
                <a:cs typeface="Calibri"/>
              </a:rPr>
              <a:t> </a:t>
            </a:r>
            <a:r>
              <a:rPr sz="1150" b="1" spc="-25" dirty="0">
                <a:solidFill>
                  <a:srgbClr val="0D4B79"/>
                </a:solidFill>
                <a:latin typeface="Calibri"/>
                <a:cs typeface="Calibri"/>
              </a:rPr>
              <a:t>год </a:t>
            </a:r>
            <a:r>
              <a:rPr sz="1150" b="1" spc="-20" dirty="0">
                <a:solidFill>
                  <a:srgbClr val="0D4B79"/>
                </a:solidFill>
                <a:latin typeface="Calibri"/>
                <a:cs typeface="Calibri"/>
              </a:rPr>
              <a:t>план</a:t>
            </a:r>
            <a:endParaRPr sz="115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06067" y="644651"/>
            <a:ext cx="3456940" cy="995785"/>
          </a:xfrm>
          <a:prstGeom prst="rect">
            <a:avLst/>
          </a:prstGeom>
          <a:solidFill>
            <a:srgbClr val="E8F3FB"/>
          </a:solidFill>
        </p:spPr>
        <p:txBody>
          <a:bodyPr vert="horz" wrap="square" lIns="0" tIns="514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05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Удельный</a:t>
            </a:r>
            <a:r>
              <a:rPr sz="14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вес</a:t>
            </a:r>
            <a:r>
              <a:rPr sz="1400" spc="-2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НДФЛ</a:t>
            </a:r>
            <a:r>
              <a:rPr sz="1400" spc="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400" spc="-1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0D4B79"/>
                </a:solidFill>
                <a:latin typeface="Century Gothic"/>
                <a:cs typeface="Century Gothic"/>
              </a:rPr>
              <a:t>общем</a:t>
            </a:r>
            <a:endParaRPr sz="1400" dirty="0">
              <a:latin typeface="Century Gothic"/>
              <a:cs typeface="Century Gothic"/>
            </a:endParaRPr>
          </a:p>
          <a:p>
            <a:pPr marL="91440" marR="339725">
              <a:lnSpc>
                <a:spcPts val="1920"/>
              </a:lnSpc>
              <a:spcBef>
                <a:spcPts val="95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объеме</a:t>
            </a:r>
            <a:r>
              <a:rPr sz="1400" spc="-4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налоговых</a:t>
            </a:r>
            <a:r>
              <a:rPr sz="1400" spc="-5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и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 неналоговых </a:t>
            </a: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доходов</a:t>
            </a:r>
            <a:r>
              <a:rPr sz="1400" spc="-45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D4B79"/>
                </a:solidFill>
                <a:latin typeface="Century Gothic"/>
                <a:cs typeface="Century Gothic"/>
              </a:rPr>
              <a:t>бюджета</a:t>
            </a:r>
            <a:endParaRPr sz="1400" dirty="0">
              <a:latin typeface="Century Gothic"/>
              <a:cs typeface="Century Gothic"/>
            </a:endParaRPr>
          </a:p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0D4B79"/>
                </a:solidFill>
                <a:latin typeface="Century Gothic"/>
                <a:cs typeface="Century Gothic"/>
              </a:rPr>
              <a:t>в</a:t>
            </a:r>
            <a:r>
              <a:rPr sz="1400" spc="380" dirty="0">
                <a:solidFill>
                  <a:srgbClr val="0D4B79"/>
                </a:solidFill>
                <a:latin typeface="Century Gothic"/>
                <a:cs typeface="Century Gothic"/>
              </a:rPr>
              <a:t> </a:t>
            </a:r>
            <a:r>
              <a:rPr sz="1400" b="1" u="sng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202</a:t>
            </a:r>
            <a:r>
              <a:rPr lang="ru-RU" sz="1400" b="1" u="sng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4</a:t>
            </a:r>
            <a:r>
              <a:rPr sz="1400" b="1" u="sng" spc="-20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b="1" u="sng" spc="-10" dirty="0">
                <a:solidFill>
                  <a:srgbClr val="0D4B79"/>
                </a:solidFill>
                <a:uFill>
                  <a:solidFill>
                    <a:srgbClr val="0D4B79"/>
                  </a:solidFill>
                </a:uFill>
                <a:latin typeface="Century Gothic"/>
                <a:cs typeface="Century Gothic"/>
              </a:rPr>
              <a:t>году: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345817" y="2236977"/>
            <a:ext cx="5949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64,1%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08739" y="6611201"/>
            <a:ext cx="78866" cy="134513"/>
          </a:xfrm>
          <a:prstGeom prst="rect">
            <a:avLst/>
          </a:prstGeom>
        </p:spPr>
      </p:pic>
      <p:graphicFrame>
        <p:nvGraphicFramePr>
          <p:cNvPr id="66" name="Диаграмма 65">
            <a:extLst>
              <a:ext uri="{FF2B5EF4-FFF2-40B4-BE49-F238E27FC236}">
                <a16:creationId xmlns:a16="http://schemas.microsoft.com/office/drawing/2014/main" id="{3A5B9640-9013-049D-F9DF-CEC3F8475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10927"/>
              </p:ext>
            </p:extLst>
          </p:nvPr>
        </p:nvGraphicFramePr>
        <p:xfrm>
          <a:off x="861497" y="1792122"/>
          <a:ext cx="4191587" cy="197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7" name="Диаграмма 76">
            <a:extLst>
              <a:ext uri="{FF2B5EF4-FFF2-40B4-BE49-F238E27FC236}">
                <a16:creationId xmlns:a16="http://schemas.microsoft.com/office/drawing/2014/main" id="{54A7651C-32E3-E162-829C-557BDBD716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644591"/>
              </p:ext>
            </p:extLst>
          </p:nvPr>
        </p:nvGraphicFramePr>
        <p:xfrm>
          <a:off x="806956" y="3369215"/>
          <a:ext cx="4357750" cy="279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D21F530-494E-492B-56B1-026B24DE10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646" y="-4"/>
            <a:ext cx="1563872" cy="11430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3028</TotalTime>
  <Words>2319</Words>
  <Application>Microsoft Office PowerPoint</Application>
  <PresentationFormat>Широкоэкранный</PresentationFormat>
  <Paragraphs>615</Paragraphs>
  <Slides>29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Wingdings</vt:lpstr>
      <vt:lpstr>Times New Roman</vt:lpstr>
      <vt:lpstr>Arial</vt:lpstr>
      <vt:lpstr>Gill Sans Ultra Bold Condensed</vt:lpstr>
      <vt:lpstr>Calibri</vt:lpstr>
      <vt:lpstr>Century Gothic</vt:lpstr>
      <vt:lpstr>Office Theme</vt:lpstr>
      <vt:lpstr>БЮДЖЕТ ДЛЯ ГРАЖДАН</vt:lpstr>
      <vt:lpstr> Оглавление</vt:lpstr>
      <vt:lpstr>Показатели прогноза социально-экономического развития на 2024 год и на плановый период 2025 и 2026 годов</vt:lpstr>
      <vt:lpstr>Основные направления бюджетной и налоговой политики</vt:lpstr>
      <vt:lpstr>Основные характеристики бюджета (тыс. руб.)</vt:lpstr>
      <vt:lpstr>ДОХОДЫ БЮДЖЕТА</vt:lpstr>
      <vt:lpstr>Объём и структура доходов бюджета в 2022-2026 годах (тыс. руб.)</vt:lpstr>
      <vt:lpstr>Объем и структура налоговых доходов в 2024 году (тыс. руб.)</vt:lpstr>
      <vt:lpstr>Налог на доходы физических лиц (тыс. руб.)</vt:lpstr>
      <vt:lpstr>Налоги на совокупный доход (тыс. руб.)</vt:lpstr>
      <vt:lpstr>Государственная пошлина (тыс. руб.)</vt:lpstr>
      <vt:lpstr>Объем и структура неналоговых доходов в 2024 году (тыс. руб.)</vt:lpstr>
      <vt:lpstr>ПЛАН МЕРОПРИЯТИЙ («ДОРОЖНАЯ КАРТА») по увеличению поступлений налоговых и неналоговых доходов на 2024 год </vt:lpstr>
      <vt:lpstr>Безвозмездные поступления в бюджет муниципального образования в 2024-2026 годах (тыс. руб.)</vt:lpstr>
      <vt:lpstr>РАСХОДЫ БЮДЖЕТА</vt:lpstr>
      <vt:lpstr>Основные подходы по формированию расходов бюджета</vt:lpstr>
      <vt:lpstr>Структура расходов бюджета (тыс. руб.)</vt:lpstr>
      <vt:lpstr>Структура расходов бюджета по программному принципу </vt:lpstr>
      <vt:lpstr>Национальные проекты, реализуемые на территории муниципального образования (тыс. руб.)</vt:lpstr>
      <vt:lpstr>Муниципальная программа «Развитие системы образования» (тыс. руб.)</vt:lpstr>
      <vt:lpstr>Муниципальная программа «Развитие культуры» (тыс. руб.)</vt:lpstr>
      <vt:lpstr>Муниципальная программа «Развитие физической культуры и спорта» (тыс. руб.)</vt:lpstr>
      <vt:lpstr>Меры социальной поддержки</vt:lpstr>
      <vt:lpstr>Расходы на охрану семьи и детства</vt:lpstr>
      <vt:lpstr>Муниципальные программы, направленные на поддержку отраслей экономики (тыс. руб.)</vt:lpstr>
      <vt:lpstr>Муниципальная программа «Поддержка и развитие малого и среднего предпринимательства» (тыс. руб.)</vt:lpstr>
      <vt:lpstr>Муниципальная программа «Развитие средств массовой информации» (тыс. руб.)</vt:lpstr>
      <vt:lpstr>Непрограммные направления деятельности в 2023 году (тыс. руб.)</vt:lpstr>
      <vt:lpstr>Объем и структура муниципального долга (тыс. руб.)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Логинова О.Л.</dc:creator>
  <cp:lastModifiedBy>Пользователь</cp:lastModifiedBy>
  <cp:revision>272</cp:revision>
  <cp:lastPrinted>2024-05-22T08:38:00Z</cp:lastPrinted>
  <dcterms:created xsi:type="dcterms:W3CDTF">2022-05-08T08:04:24Z</dcterms:created>
  <dcterms:modified xsi:type="dcterms:W3CDTF">2025-03-14T06:11:17Z</dcterms:modified>
</cp:coreProperties>
</file>