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256" r:id="rId2"/>
    <p:sldId id="318" r:id="rId3"/>
    <p:sldId id="259" r:id="rId4"/>
    <p:sldId id="334" r:id="rId5"/>
    <p:sldId id="337" r:id="rId6"/>
    <p:sldId id="262" r:id="rId7"/>
    <p:sldId id="317" r:id="rId8"/>
    <p:sldId id="264" r:id="rId9"/>
    <p:sldId id="300" r:id="rId10"/>
    <p:sldId id="301" r:id="rId11"/>
    <p:sldId id="267" r:id="rId12"/>
    <p:sldId id="268" r:id="rId13"/>
    <p:sldId id="303" r:id="rId14"/>
    <p:sldId id="270" r:id="rId15"/>
    <p:sldId id="272" r:id="rId16"/>
    <p:sldId id="320" r:id="rId17"/>
    <p:sldId id="321" r:id="rId18"/>
    <p:sldId id="336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295" r:id="rId31"/>
  </p:sldIdLst>
  <p:sldSz cx="12192000" cy="6858000"/>
  <p:notesSz cx="12192000" cy="6858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1BE2444C-F4DD-43CC-BB57-5750A8625D91}">
          <p14:sldIdLst>
            <p14:sldId id="256"/>
            <p14:sldId id="318"/>
            <p14:sldId id="259"/>
            <p14:sldId id="334"/>
            <p14:sldId id="337"/>
            <p14:sldId id="262"/>
            <p14:sldId id="317"/>
            <p14:sldId id="264"/>
            <p14:sldId id="300"/>
            <p14:sldId id="301"/>
            <p14:sldId id="267"/>
            <p14:sldId id="268"/>
            <p14:sldId id="303"/>
            <p14:sldId id="270"/>
            <p14:sldId id="272"/>
            <p14:sldId id="320"/>
            <p14:sldId id="321"/>
            <p14:sldId id="336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295"/>
          </p14:sldIdLst>
        </p14:section>
        <p14:section name="Раздел без заголовка" id="{83CA159B-C7AE-4BCC-8111-06C4A9C0D14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5F5"/>
    <a:srgbClr val="2F09BB"/>
    <a:srgbClr val="37997D"/>
    <a:srgbClr val="19572F"/>
    <a:srgbClr val="008080"/>
    <a:srgbClr val="53B15E"/>
    <a:srgbClr val="3DC357"/>
    <a:srgbClr val="59B364"/>
    <a:srgbClr val="27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5" autoAdjust="0"/>
  </p:normalViewPr>
  <p:slideViewPr>
    <p:cSldViewPr>
      <p:cViewPr varScale="1">
        <p:scale>
          <a:sx n="99" d="100"/>
          <a:sy n="99" d="100"/>
        </p:scale>
        <p:origin x="11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40034448818901E-2"/>
          <c:y val="1.7121184970399547E-2"/>
          <c:w val="0.91563496555118118"/>
          <c:h val="0.903878758373600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27DDD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8124999999999722E-3"/>
                  <c:y val="-3.9843747548982088E-2"/>
                </c:manualLayout>
              </c:layout>
              <c:tx>
                <c:rich>
                  <a:bodyPr/>
                  <a:lstStyle/>
                  <a:p>
                    <a:fld id="{07F0071F-BE42-431F-A11E-E8EB285D50C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066-42E3-9D7B-5B8E3474A4C4}"/>
                </c:ext>
              </c:extLst>
            </c:dLbl>
            <c:dLbl>
              <c:idx val="1"/>
              <c:layout>
                <c:manualLayout>
                  <c:x val="1.5625000000000003E-3"/>
                  <c:y val="-4.6874997116449497E-2"/>
                </c:manualLayout>
              </c:layout>
              <c:tx>
                <c:rich>
                  <a:bodyPr/>
                  <a:lstStyle/>
                  <a:p>
                    <a:fld id="{8FBF345B-A1BA-4EF7-BB16-79F77F3766F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66-42E3-9D7B-5B8E3474A4C4}"/>
                </c:ext>
              </c:extLst>
            </c:dLbl>
            <c:dLbl>
              <c:idx val="2"/>
              <c:layout>
                <c:manualLayout>
                  <c:x val="1.5625000000000003E-3"/>
                  <c:y val="-1.64062489907573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03DDE9FD-3B7B-41F1-B917-A644A9392DC2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066-42E3-9D7B-5B8E3474A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 Профицит 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456185.2</c:v>
                </c:pt>
                <c:pt idx="1">
                  <c:v>475564.1</c:v>
                </c:pt>
                <c:pt idx="2" formatCode="#,##0.00">
                  <c:v>-19378.900000000001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F-459C-8B93-EE3C20A39B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год2</c:v>
                </c:pt>
              </c:strCache>
            </c:strRef>
          </c:tx>
          <c:spPr>
            <a:solidFill>
              <a:srgbClr val="3DC3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812499999999981E-2"/>
                  <c:y val="-3.2812497981514657E-2"/>
                </c:manualLayout>
              </c:layout>
              <c:tx>
                <c:rich>
                  <a:bodyPr/>
                  <a:lstStyle/>
                  <a:p>
                    <a:fld id="{91A6540F-9EBB-4EC0-B0EC-2ADAAF4C211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66-42E3-9D7B-5B8E3474A4C4}"/>
                </c:ext>
              </c:extLst>
            </c:dLbl>
            <c:dLbl>
              <c:idx val="1"/>
              <c:layout>
                <c:manualLayout>
                  <c:x val="1.7187499999999946E-2"/>
                  <c:y val="-3.5156247837337132E-2"/>
                </c:manualLayout>
              </c:layout>
              <c:tx>
                <c:rich>
                  <a:bodyPr/>
                  <a:lstStyle/>
                  <a:p>
                    <a:fld id="{9E4A1A92-8183-4A4E-9015-49875A3407B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66-42E3-9D7B-5B8E3474A4C4}"/>
                </c:ext>
              </c:extLst>
            </c:dLbl>
            <c:dLbl>
              <c:idx val="2"/>
              <c:layout>
                <c:manualLayout>
                  <c:x val="7.8125E-3"/>
                  <c:y val="-7.0312311127441324E-2"/>
                </c:manualLayout>
              </c:layout>
              <c:tx>
                <c:rich>
                  <a:bodyPr/>
                  <a:lstStyle/>
                  <a:p>
                    <a:fld id="{7ABF3100-37BE-465D-8E2D-59DB0C23655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66-42E3-9D7B-5B8E3474A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 Профицит 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471621.5</c:v>
                </c:pt>
                <c:pt idx="1">
                  <c:v>481286.3</c:v>
                </c:pt>
                <c:pt idx="2" formatCode="#,##0.00">
                  <c:v>-9664.7999999999993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F-459C-8B93-EE3C20A39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226944"/>
        <c:axId val="58253312"/>
        <c:axId val="0"/>
      </c:bar3DChart>
      <c:catAx>
        <c:axId val="582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53312"/>
        <c:crosses val="autoZero"/>
        <c:auto val="1"/>
        <c:lblAlgn val="ctr"/>
        <c:lblOffset val="100"/>
        <c:noMultiLvlLbl val="0"/>
      </c:catAx>
      <c:valAx>
        <c:axId val="582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2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76.900000000000006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3-46C8-B9F6-873DC15EB8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173</c:v>
                </c:pt>
                <c:pt idx="1">
                  <c:v>183.8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3-46C8-B9F6-873DC15EB8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26.4</c:v>
                </c:pt>
                <c:pt idx="1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43-46C8-B9F6-873DC15EB8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43-46C8-B9F6-873DC15EB8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11.3</c:v>
                </c:pt>
                <c:pt idx="1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3-46C8-B9F6-873DC15EB8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732480"/>
        <c:axId val="97734016"/>
        <c:axId val="0"/>
      </c:bar3DChart>
      <c:catAx>
        <c:axId val="977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34016"/>
        <c:crosses val="autoZero"/>
        <c:auto val="1"/>
        <c:lblAlgn val="ctr"/>
        <c:lblOffset val="100"/>
        <c:noMultiLvlLbl val="0"/>
      </c:catAx>
      <c:valAx>
        <c:axId val="977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учреждений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2B2334-5AAE-4EF4-A246-018C9A33B2E1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55-46B9-993A-9415F8A261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33,3</a:t>
                    </a:r>
                    <a:r>
                      <a:rPr lang="ru-RU" baseline="0" dirty="0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B55-46B9-993A-9415F8A26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35.799999999999997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5-46B9-993A-9415F8A261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948800"/>
        <c:axId val="97950720"/>
        <c:axId val="0"/>
      </c:bar3DChart>
      <c:catAx>
        <c:axId val="9794880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50720"/>
        <c:crosses val="autoZero"/>
        <c:auto val="1"/>
        <c:lblAlgn val="ctr"/>
        <c:lblOffset val="100"/>
        <c:noMultiLvlLbl val="0"/>
      </c:catAx>
      <c:valAx>
        <c:axId val="979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Млн.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B-4AF3-A080-29316308B3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5.7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B-4AF3-A080-29316308B3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3.9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6B-4AF3-A080-29316308B3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6B-4AF3-A080-29316308B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872320"/>
        <c:axId val="98890496"/>
        <c:axId val="0"/>
      </c:bar3DChart>
      <c:catAx>
        <c:axId val="9887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90496"/>
        <c:crosses val="autoZero"/>
        <c:auto val="1"/>
        <c:lblAlgn val="ctr"/>
        <c:lblOffset val="100"/>
        <c:noMultiLvlLbl val="0"/>
      </c:catAx>
      <c:valAx>
        <c:axId val="98890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87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23017862159397"/>
          <c:y val="0.22674602155247164"/>
          <c:w val="0.23988996520985811"/>
          <c:h val="0.7342686269454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учреждения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927-4645-BF22-09B453D96760}"/>
              </c:ext>
            </c:extLst>
          </c:dPt>
          <c:dPt>
            <c:idx val="1"/>
            <c:invertIfNegative val="0"/>
            <c:bubble3D val="0"/>
            <c:spPr>
              <a:solidFill>
                <a:srgbClr val="37997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927-4645-BF22-09B453D967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111.1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5-4F56-B36C-CCD17184BE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9169024"/>
        <c:axId val="99170560"/>
        <c:axId val="0"/>
      </c:bar3DChart>
      <c:catAx>
        <c:axId val="991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70560"/>
        <c:crosses val="autoZero"/>
        <c:auto val="1"/>
        <c:lblAlgn val="ctr"/>
        <c:lblOffset val="100"/>
        <c:noMultiLvlLbl val="0"/>
      </c:catAx>
      <c:valAx>
        <c:axId val="9917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тысяч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crossAx val="991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учреждений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2B2334-5AAE-4EF4-A246-018C9A33B2E1}" type="VALUE">
                      <a:rPr lang="ru-RU" smtClean="0"/>
                      <a:pPr>
                        <a:defRPr/>
                      </a:pPr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36981256081956"/>
                      <c:h val="0.139064369307004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55-46B9-993A-9415F8A261F8}"/>
                </c:ext>
              </c:extLst>
            </c:dLbl>
            <c:dLbl>
              <c:idx val="1"/>
              <c:layout>
                <c:manualLayout>
                  <c:x val="-1.0535952531038903E-2"/>
                  <c:y val="-2.7651590521393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2,1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011225605895"/>
                      <c:h val="0.205523942845932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5B55-46B9-993A-9415F8A26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1.6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5-46B9-993A-9415F8A261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488320"/>
        <c:axId val="98490240"/>
        <c:axId val="0"/>
      </c:bar3DChart>
      <c:catAx>
        <c:axId val="9848832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90240"/>
        <c:crosses val="autoZero"/>
        <c:auto val="1"/>
        <c:lblAlgn val="ctr"/>
        <c:lblOffset val="100"/>
        <c:noMultiLvlLbl val="0"/>
      </c:catAx>
      <c:valAx>
        <c:axId val="9849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Млн.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B-4AF3-A080-29316308B3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межбюджетный трансферты общего характера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18.8</c:v>
                </c:pt>
                <c:pt idx="1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B-4AF3-A080-29316308B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360704"/>
        <c:axId val="98362496"/>
        <c:axId val="0"/>
      </c:bar3DChart>
      <c:catAx>
        <c:axId val="9836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62496"/>
        <c:crosses val="autoZero"/>
        <c:auto val="1"/>
        <c:lblAlgn val="ctr"/>
        <c:lblOffset val="100"/>
        <c:noMultiLvlLbl val="0"/>
      </c:catAx>
      <c:valAx>
        <c:axId val="9836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83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23017862159397"/>
          <c:y val="0.22674602155247164"/>
          <c:w val="0.23988996520985811"/>
          <c:h val="0.73426862694548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4297728583791"/>
          <c:y val="3.9667804764004319E-2"/>
          <c:w val="0.56583257778107277"/>
          <c:h val="0.60997617370210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08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B36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53-4696-A55B-F9FB80B91FEF}"/>
              </c:ext>
            </c:extLst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3-4696-A55B-F9FB80B91FEF}"/>
              </c:ext>
            </c:extLst>
          </c:dPt>
          <c:dPt>
            <c:idx val="2"/>
            <c:invertIfNegative val="0"/>
            <c:bubble3D val="0"/>
            <c:spPr>
              <a:solidFill>
                <a:srgbClr val="1957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3-4696-A55B-F9FB80B91FE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553-4696-A55B-F9FB80B91FEF}"/>
              </c:ext>
            </c:extLst>
          </c:dPt>
          <c:dPt>
            <c:idx val="4"/>
            <c:invertIfNegative val="0"/>
            <c:bubble3D val="0"/>
            <c:spPr>
              <a:solidFill>
                <a:srgbClr val="008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93-4D24-B2E8-7E425061CD18}"/>
              </c:ext>
            </c:extLst>
          </c:dPt>
          <c:dLbls>
            <c:dLbl>
              <c:idx val="3"/>
              <c:layout>
                <c:manualLayout>
                  <c:x val="2.587750904863809E-2"/>
                  <c:y val="2.2152856453850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3-4696-A55B-F9FB80B91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ln>
                      <a:solidFill>
                        <a:schemeClr val="accent1"/>
                      </a:solidFill>
                      <a:round/>
                    </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Аварийный жил. фонд
</c:v>
                </c:pt>
                <c:pt idx="1">
                  <c:v>Советники</c:v>
                </c:pt>
                <c:pt idx="2">
                  <c:v>Модельная библиотека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12.6</c:v>
                </c:pt>
                <c:pt idx="1">
                  <c:v>1.1000000000000001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3-4696-A55B-F9FB80B91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5089216"/>
        <c:axId val="1465091136"/>
      </c:barChart>
      <c:catAx>
        <c:axId val="14650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1"/>
                  </a:solidFill>
                  <a:round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091136"/>
        <c:auto val="1"/>
        <c:lblAlgn val="ctr"/>
        <c:lblOffset val="100"/>
        <c:noMultiLvlLbl val="0"/>
      </c:catAx>
      <c:valAx>
        <c:axId val="14650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1"/>
                  </a:solidFill>
                  <a:round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5089216"/>
        <c:crossBetween val="between"/>
      </c:valAx>
      <c:spPr>
        <a:noFill/>
        <a:ln cap="flat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6.620360892116206E-2"/>
          <c:y val="0.80347540721237809"/>
          <c:w val="0.86706066478169697"/>
          <c:h val="0.1342388686391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accent1"/>
                </a:solidFill>
                <a:round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solidFill>
              <a:schemeClr val="accent1"/>
            </a:solidFill>
            <a:round/>
          </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5002116709552"/>
          <c:y val="5.8970030730531177E-2"/>
          <c:w val="0.75122623569866265"/>
          <c:h val="0.844912411115132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  <a:bevelB w="101600" prst="rible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418316,3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4F7-4F84-A547-713AF8D140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53305,2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31-432C-B285-8EC26C8DC6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471621,5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31-432C-B285-8EC26C8DC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  <c:pt idx="2">
                  <c:v>Доходы (всего)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418316.3</c:v>
                </c:pt>
                <c:pt idx="1">
                  <c:v>53305.2</c:v>
                </c:pt>
                <c:pt idx="2">
                  <c:v>471621.5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F-4279-B27B-F17ACB0531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Уточненый план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420111,3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4F7-4F84-A547-713AF8D140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53256,5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31-432C-B285-8EC26C8DC6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473367,8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31-432C-B285-8EC26C8DC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  <c:pt idx="2">
                  <c:v>Доходы (всего)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420111.3</c:v>
                </c:pt>
                <c:pt idx="1">
                  <c:v>53256.5</c:v>
                </c:pt>
                <c:pt idx="2">
                  <c:v>473367.8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F-4279-B27B-F17ACB0531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Первоночальный план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367262,2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4F7-4F84-A547-713AF8D140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47334,5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31-432C-B285-8EC26C8DC6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414596,6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31-432C-B285-8EC26C8DC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  <c:pt idx="2">
                  <c:v>Доходы (всего)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367262.1</c:v>
                </c:pt>
                <c:pt idx="1">
                  <c:v>47334.5</c:v>
                </c:pt>
                <c:pt idx="2">
                  <c:v>414596.6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F-4279-B27B-F17ACB053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0366208"/>
        <c:axId val="80372096"/>
      </c:barChart>
      <c:catAx>
        <c:axId val="8036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72096"/>
        <c:crosses val="autoZero"/>
        <c:auto val="0"/>
        <c:lblAlgn val="ctr"/>
        <c:lblOffset val="100"/>
        <c:noMultiLvlLbl val="0"/>
      </c:catAx>
      <c:valAx>
        <c:axId val="8037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6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854722632056919"/>
          <c:y val="0.33075302107175802"/>
          <c:w val="0.19145277367943089"/>
          <c:h val="0.32218971795975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88,7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1F-4F9F-98E1-CBF68446C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2"/>
                <c:pt idx="0">
                  <c:v>0.9</c:v>
                </c:pt>
                <c:pt idx="1">
                  <c:v>0.88700000000000001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5-41D4-837F-8D43B3E4D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6595744680852043E-3"/>
                  <c:y val="2.3437498558224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05-41D4-837F-8D43B3E4D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2"/>
                <c:pt idx="0">
                  <c:v>8.0000000000000002E-3</c:v>
                </c:pt>
                <c:pt idx="1">
                  <c:v>1.0500000000000001E-2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5-41D4-837F-8D43B3E4D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1F-4F9F-98E1-CBF68446C47C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rgbClr val="3DC357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2"/>
                <c:pt idx="0">
                  <c:v>0.09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05-41D4-837F-8D43B3E4D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455168"/>
        <c:axId val="80456704"/>
        <c:axId val="0"/>
      </c:bar3DChart>
      <c:catAx>
        <c:axId val="804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56704"/>
        <c:crosses val="autoZero"/>
        <c:auto val="1"/>
        <c:lblAlgn val="ctr"/>
        <c:lblOffset val="100"/>
        <c:noMultiLvlLbl val="0"/>
      </c:catAx>
      <c:valAx>
        <c:axId val="80456704"/>
        <c:scaling>
          <c:orientation val="minMax"/>
          <c:max val="1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55168"/>
        <c:crosses val="autoZero"/>
        <c:crossBetween val="between"/>
        <c:majorUnit val="0.2"/>
        <c:minorUnit val="2.0000000000000007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92146925783222"/>
          <c:y val="0.3738338229678998"/>
          <c:w val="0.22209980733791254"/>
          <c:h val="0.23529329261237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7508985012527"/>
          <c:y val="1.6408320218059012E-2"/>
          <c:w val="0.84714313866194269"/>
          <c:h val="0.8794197028672847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F6-495B-810A-8611C3EB83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4C89-4A90-B2C5-40D844C38B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C89-4A90-B2C5-40D844C38B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C89-4A90-B2C5-40D844C38BE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4C89-4A90-B2C5-40D844C38BEF}"/>
              </c:ext>
            </c:extLst>
          </c:dPt>
          <c:dLbls>
            <c:dLbl>
              <c:idx val="1"/>
              <c:layout>
                <c:manualLayout>
                  <c:x val="-8.961038961038964E-2"/>
                  <c:y val="-8.6210757802748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89-4A90-B2C5-40D844C38BEF}"/>
                </c:ext>
              </c:extLst>
            </c:dLbl>
            <c:dLbl>
              <c:idx val="2"/>
              <c:layout>
                <c:manualLayout>
                  <c:x val="-7.2727272727272765E-2"/>
                  <c:y val="2.351229646821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89-4A90-B2C5-40D844C38BEF}"/>
                </c:ext>
              </c:extLst>
            </c:dLbl>
            <c:dLbl>
              <c:idx val="3"/>
              <c:layout>
                <c:manualLayout>
                  <c:x val="-7.40259740259740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55 224,2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C89-4A90-B2C5-40D844C38BEF}"/>
                </c:ext>
              </c:extLst>
            </c:dLbl>
            <c:dLbl>
              <c:idx val="4"/>
              <c:layout>
                <c:manualLayout>
                  <c:x val="-8.0519480519480546E-2"/>
                  <c:y val="-7.05368894046374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134 071,3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C89-4A90-B2C5-40D844C38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</c:v>
                </c:pt>
                <c:pt idx="1">
                  <c:v>Иные МБТ</c:v>
                </c:pt>
                <c:pt idx="2">
                  <c:v>Субвенции</c:v>
                </c:pt>
                <c:pt idx="3">
                  <c:v>Субсидии</c:v>
                </c:pt>
                <c:pt idx="4">
                  <c:v>Дотации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27.1</c:v>
                </c:pt>
                <c:pt idx="1">
                  <c:v>37657.699999999997</c:v>
                </c:pt>
                <c:pt idx="2">
                  <c:v>191337.60000000001</c:v>
                </c:pt>
                <c:pt idx="3">
                  <c:v>55224.2</c:v>
                </c:pt>
                <c:pt idx="4">
                  <c:v>134071.29999999999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9-4A90-B2C5-40D844C38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408448"/>
        <c:axId val="92463488"/>
      </c:barChart>
      <c:catAx>
        <c:axId val="9240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63488"/>
        <c:crosses val="autoZero"/>
        <c:auto val="1"/>
        <c:lblAlgn val="ctr"/>
        <c:lblOffset val="100"/>
        <c:noMultiLvlLbl val="0"/>
      </c:catAx>
      <c:valAx>
        <c:axId val="9246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650449421147683E-2"/>
          <c:y val="7.73549605455566E-2"/>
          <c:w val="0.84962074910216145"/>
          <c:h val="0.820531750411875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F27-417E-92BE-17721C844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0F27-417E-92BE-17721C844950}"/>
              </c:ext>
            </c:extLst>
          </c:dPt>
          <c:dPt>
            <c:idx val="2"/>
            <c:bubble3D val="0"/>
            <c:explosion val="27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F27-417E-92BE-17721C844950}"/>
              </c:ext>
            </c:extLst>
          </c:dPt>
          <c:dPt>
            <c:idx val="3"/>
            <c:bubble3D val="0"/>
            <c:explosion val="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F27-417E-92BE-17721C8449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F27-417E-92BE-17721C8449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F27-417E-92BE-17721C8449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0F27-417E-92BE-17721C844950}"/>
              </c:ext>
            </c:extLst>
          </c:dPt>
          <c:dPt>
            <c:idx val="7"/>
            <c:bubble3D val="0"/>
            <c:explosion val="28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0F27-417E-92BE-17721C84495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F27-417E-92BE-17721C844950}"/>
              </c:ext>
            </c:extLst>
          </c:dPt>
          <c:dPt>
            <c:idx val="9"/>
            <c:bubble3D val="0"/>
            <c:explosion val="1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F27-417E-92BE-17721C84495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31A6-43A8-B76C-F4C8B56A04BD}"/>
              </c:ext>
            </c:extLst>
          </c:dPt>
          <c:dLbls>
            <c:dLbl>
              <c:idx val="0"/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F27-417E-92BE-17721C844950}"/>
                </c:ext>
              </c:extLst>
            </c:dLbl>
            <c:dLbl>
              <c:idx val="1"/>
              <c:layout>
                <c:manualLayout>
                  <c:x val="2.4225767805598705E-2"/>
                  <c:y val="8.4178316889839289E-2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27-417E-92BE-17721C844950}"/>
                </c:ext>
              </c:extLst>
            </c:dLbl>
            <c:dLbl>
              <c:idx val="2"/>
              <c:layout>
                <c:manualLayout>
                  <c:x val="-9.5749463231652079E-2"/>
                  <c:y val="-8.4178316889839289E-2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7-417E-92BE-17721C844950}"/>
                </c:ext>
              </c:extLst>
            </c:dLbl>
            <c:dLbl>
              <c:idx val="3"/>
              <c:layout>
                <c:manualLayout>
                  <c:x val="-2.191855182411314E-2"/>
                  <c:y val="-8.912998258924161E-2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27-417E-92BE-17721C844950}"/>
                </c:ext>
              </c:extLst>
            </c:dLbl>
            <c:dLbl>
              <c:idx val="4"/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F27-417E-92BE-17721C844950}"/>
                </c:ext>
              </c:extLst>
            </c:dLbl>
            <c:dLbl>
              <c:idx val="5"/>
              <c:layout>
                <c:manualLayout>
                  <c:x val="-2.7686591777827264E-2"/>
                  <c:y val="-0.22530078932280515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27-417E-92BE-17721C844950}"/>
                </c:ext>
              </c:extLst>
            </c:dLbl>
            <c:dLbl>
              <c:idx val="6"/>
              <c:layout>
                <c:manualLayout>
                  <c:x val="1.7304119861141932E-2"/>
                  <c:y val="-0.24510745212041443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27-417E-92BE-17721C844950}"/>
                </c:ext>
              </c:extLst>
            </c:dLbl>
            <c:dLbl>
              <c:idx val="7"/>
              <c:layout>
                <c:manualLayout>
                  <c:x val="1.3843295888913547E-2"/>
                  <c:y val="-0.15597746953117284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27-417E-92BE-17721C844950}"/>
                </c:ext>
              </c:extLst>
            </c:dLbl>
            <c:dLbl>
              <c:idx val="8"/>
              <c:layout>
                <c:manualLayout>
                  <c:x val="3.4706114730947278E-2"/>
                  <c:y val="-4.7040824144322042E-2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2612573291575"/>
                      <c:h val="9.524528972800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F27-417E-92BE-17721C844950}"/>
                </c:ext>
              </c:extLst>
            </c:dLbl>
            <c:dLbl>
              <c:idx val="9"/>
              <c:layout>
                <c:manualLayout>
                  <c:x val="5.9987615518625387E-2"/>
                  <c:y val="5.6944155543126471E-2"/>
                </c:manualLayout>
              </c:layout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7-417E-92BE-17721C844950}"/>
                </c:ext>
              </c:extLst>
            </c:dLbl>
            <c:dLbl>
              <c:idx val="10"/>
              <c:spPr>
                <a:noFill/>
                <a:ln cap="rnd" cmpd="tri">
                  <a:solidFill>
                    <a:schemeClr val="tx1">
                      <a:lumMod val="15000"/>
                      <a:lumOff val="85000"/>
                    </a:schemeClr>
                  </a:solidFill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31A6-43A8-B76C-F4C8B56A04BD}"/>
                </c:ext>
              </c:extLst>
            </c:dLbl>
            <c:spPr>
              <a:ln cap="rnd" cmpd="tri">
                <a:solidFill>
                  <a:schemeClr val="tx1">
                    <a:lumMod val="15000"/>
                    <a:lumOff val="85000"/>
                  </a:schemeClr>
                </a:solidFill>
                <a:round/>
              </a:ln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Обслуживание государственного (муниципального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бюджетной системы РФ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68942.7</c:v>
                </c:pt>
                <c:pt idx="1">
                  <c:v>1368.9</c:v>
                </c:pt>
                <c:pt idx="2">
                  <c:v>4280.1000000000004</c:v>
                </c:pt>
                <c:pt idx="3">
                  <c:v>20399.599999999999</c:v>
                </c:pt>
                <c:pt idx="4">
                  <c:v>294868.3</c:v>
                </c:pt>
                <c:pt idx="5">
                  <c:v>34962.1</c:v>
                </c:pt>
                <c:pt idx="6">
                  <c:v>10372.299999999999</c:v>
                </c:pt>
                <c:pt idx="7">
                  <c:v>7102.4</c:v>
                </c:pt>
                <c:pt idx="8">
                  <c:v>471.7</c:v>
                </c:pt>
                <c:pt idx="9">
                  <c:v>2133.8000000000002</c:v>
                </c:pt>
                <c:pt idx="10">
                  <c:v>36375.1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17E-92BE-17721C8449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138025840118"/>
          <c:y val="8.2094923319770238E-2"/>
          <c:w val="0.88260526346577484"/>
          <c:h val="0.8128472829785167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общего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762492651381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76-4DDB-8649-8511BDA537CF}"/>
                </c:ext>
              </c:extLst>
            </c:dLbl>
            <c:dLbl>
              <c:idx val="1"/>
              <c:layout>
                <c:manualLayout>
                  <c:x val="-4.7789178048908556E-17"/>
                  <c:y val="3.057025279247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6-4DDB-8649-8511BDA537CF}"/>
                </c:ext>
              </c:extLst>
            </c:dLbl>
            <c:dLbl>
              <c:idx val="2"/>
              <c:layout>
                <c:manualLayout>
                  <c:x val="0"/>
                  <c:y val="2.351557907113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6-4DDB-8649-8511BDA537CF}"/>
                </c:ext>
              </c:extLst>
            </c:dLbl>
            <c:dLbl>
              <c:idx val="3"/>
              <c:layout>
                <c:manualLayout>
                  <c:x val="0"/>
                  <c:y val="2.351557907113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6-4DDB-8649-8511BDA537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_-* #\ ##0_р_._-;\-* #\ ##0_р_._-;_-* "-"??_р_._-;_-@_-</c:formatCode>
                <c:ptCount val="6"/>
                <c:pt idx="0">
                  <c:v>36125</c:v>
                </c:pt>
                <c:pt idx="1">
                  <c:v>36811</c:v>
                </c:pt>
                <c:pt idx="2">
                  <c:v>41896</c:v>
                </c:pt>
                <c:pt idx="3">
                  <c:v>44692</c:v>
                </c:pt>
                <c:pt idx="4">
                  <c:v>44973</c:v>
                </c:pt>
                <c:pt idx="5">
                  <c:v>48884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76-4DDB-8649-8511BDA537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 дошкольного образования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_-* #\ ##0_р_._-;\-* #\ ##0_р_._-;_-* "-"??_р_._-;_-@_-</c:formatCode>
                <c:ptCount val="6"/>
                <c:pt idx="0">
                  <c:v>28613</c:v>
                </c:pt>
                <c:pt idx="1">
                  <c:v>35233</c:v>
                </c:pt>
                <c:pt idx="2">
                  <c:v>40429</c:v>
                </c:pt>
                <c:pt idx="3">
                  <c:v>44349</c:v>
                </c:pt>
                <c:pt idx="4">
                  <c:v>47834</c:v>
                </c:pt>
                <c:pt idx="5">
                  <c:v>53070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76-4DDB-8649-8511BDA537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 дполнительного образования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Лист1!$D$2:$D$7</c:f>
              <c:numCache>
                <c:formatCode>_-* #\ ##0_р_._-;\-* #\ ##0_р_._-;_-* "-"??_р_._-;_-@_-</c:formatCode>
                <c:ptCount val="6"/>
                <c:pt idx="0">
                  <c:v>30516</c:v>
                </c:pt>
                <c:pt idx="1">
                  <c:v>36704</c:v>
                </c:pt>
                <c:pt idx="2">
                  <c:v>39717</c:v>
                </c:pt>
                <c:pt idx="3">
                  <c:v>42925</c:v>
                </c:pt>
                <c:pt idx="4">
                  <c:v>44903</c:v>
                </c:pt>
                <c:pt idx="5">
                  <c:v>49227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76-4DDB-8649-8511BDA537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работники культуры</c:v>
                </c:pt>
              </c:strCache>
            </c:strRef>
          </c:tx>
          <c:spPr>
            <a:ln>
              <a:headEnd w="lg" len="lg"/>
            </a:ln>
          </c:spPr>
          <c:marker>
            <c:spPr>
              <a:ln cmpd="sng"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Лист1!$E$2:$E$7</c:f>
              <c:numCache>
                <c:formatCode>_-* #\ ##0_р_._-;\-* #\ ##0_р_._-;_-* "-"??_р_._-;_-@_-</c:formatCode>
                <c:ptCount val="6"/>
                <c:pt idx="0">
                  <c:v>21642</c:v>
                </c:pt>
                <c:pt idx="1">
                  <c:v>28441</c:v>
                </c:pt>
                <c:pt idx="2">
                  <c:v>31201</c:v>
                </c:pt>
                <c:pt idx="3">
                  <c:v>33018</c:v>
                </c:pt>
                <c:pt idx="4">
                  <c:v>35229</c:v>
                </c:pt>
                <c:pt idx="5">
                  <c:v>38981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A76-4DDB-8649-8511BDA53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867136"/>
        <c:axId val="39868672"/>
      </c:lineChart>
      <c:catAx>
        <c:axId val="3986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868672"/>
        <c:crosses val="autoZero"/>
        <c:auto val="1"/>
        <c:lblAlgn val="ctr"/>
        <c:lblOffset val="100"/>
        <c:noMultiLvlLbl val="0"/>
      </c:catAx>
      <c:valAx>
        <c:axId val="39868672"/>
        <c:scaling>
          <c:orientation val="minMax"/>
        </c:scaling>
        <c:delete val="1"/>
        <c:axPos val="l"/>
        <c:numFmt formatCode="_-* #\ ##0_р_._-;\-* #\ ##0_р_._-;_-* &quot;-&quot;??_р_._-;_-@_-" sourceLinked="1"/>
        <c:majorTickMark val="none"/>
        <c:minorTickMark val="none"/>
        <c:tickLblPos val="nextTo"/>
        <c:crossAx val="39867136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9.0614895967677904E-3"/>
          <c:y val="0.32747017733894374"/>
          <c:w val="0.1760534287443293"/>
          <c:h val="0.58255588421817639"/>
        </c:manualLayout>
      </c:layout>
      <c:overlay val="0"/>
      <c:txPr>
        <a:bodyPr/>
        <a:lstStyle/>
        <a:p>
          <a:pPr>
            <a:defRPr sz="16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53B15E"/>
              </a:solidFill>
              <a:effectLst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учреждений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2B2334-5AAE-4EF4-A246-018C9A33B2E1}" type="VALUE">
                      <a:rPr lang="ru-RU" smtClean="0"/>
                      <a:pPr/>
                      <a:t>[ЗНАЧЕНИЕ]</a:t>
                    </a:fld>
                    <a:r>
                      <a:rPr lang="ru-RU" dirty="0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55-46B9-993A-9415F8A261F8}"/>
                </c:ext>
              </c:extLst>
            </c:dLbl>
            <c:dLbl>
              <c:idx val="1"/>
              <c:layout>
                <c:manualLayout>
                  <c:x val="1.7270162915203498E-2"/>
                  <c:y val="-2.76515714068312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1,4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011225605895"/>
                      <c:h val="0.205523942845932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5B55-46B9-993A-9415F8A26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5-46B9-993A-9415F8A261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601216"/>
        <c:axId val="98607104"/>
        <c:axId val="0"/>
      </c:bar3DChart>
      <c:catAx>
        <c:axId val="986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07104"/>
        <c:crosses val="autoZero"/>
        <c:auto val="1"/>
        <c:lblAlgn val="ctr"/>
        <c:lblOffset val="100"/>
        <c:noMultiLvlLbl val="0"/>
      </c:catAx>
      <c:valAx>
        <c:axId val="9860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Млн.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70922506213656"/>
          <c:y val="2.0551870467435771E-2"/>
          <c:w val="0.93635396161417339"/>
          <c:h val="0.73912735364620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  в т. ч.:</c:v>
                </c:pt>
                <c:pt idx="1">
                  <c:v>Территориальное планирование и градостроительное зонирование</c:v>
                </c:pt>
                <c:pt idx="2">
                  <c:v>поддержка среднего и малого предпренимательства, землеустройство</c:v>
                </c:pt>
                <c:pt idx="3">
                  <c:v>сельское хозяйство</c:v>
                </c:pt>
                <c:pt idx="4">
                  <c:v>водное хозяйство</c:v>
                </c:pt>
                <c:pt idx="5">
                  <c:v>транспорт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11.9</c:v>
                </c:pt>
                <c:pt idx="1">
                  <c:v>0.3</c:v>
                </c:pt>
                <c:pt idx="2">
                  <c:v>2.6</c:v>
                </c:pt>
                <c:pt idx="3">
                  <c:v>1.1000000000000001</c:v>
                </c:pt>
                <c:pt idx="4">
                  <c:v>7.3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6-4365-AD61-3B58C4ADC3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  в т. ч.:</c:v>
                </c:pt>
                <c:pt idx="1">
                  <c:v>Территориальное планирование и градостроительное зонирование</c:v>
                </c:pt>
                <c:pt idx="2">
                  <c:v>поддержка среднего и малого предпренимательства, землеустройство</c:v>
                </c:pt>
                <c:pt idx="3">
                  <c:v>сельское хозяйство</c:v>
                </c:pt>
                <c:pt idx="4">
                  <c:v>водное хозяйство</c:v>
                </c:pt>
                <c:pt idx="5">
                  <c:v>транспорт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4.3</c:v>
                </c:pt>
                <c:pt idx="1">
                  <c:v>0.2</c:v>
                </c:pt>
                <c:pt idx="2">
                  <c:v>2.7</c:v>
                </c:pt>
                <c:pt idx="3">
                  <c:v>1.1000000000000001</c:v>
                </c:pt>
                <c:pt idx="4">
                  <c:v>0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6-4365-AD61-3B58C4ADC3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093888"/>
        <c:axId val="97112064"/>
        <c:axId val="0"/>
      </c:bar3DChart>
      <c:catAx>
        <c:axId val="97093888"/>
        <c:scaling>
          <c:orientation val="minMax"/>
        </c:scaling>
        <c:delete val="0"/>
        <c:axPos val="b"/>
        <c:numFmt formatCode="#\ ?/?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12064"/>
        <c:crosses val="autoZero"/>
        <c:auto val="0"/>
        <c:lblAlgn val="ctr"/>
        <c:lblOffset val="100"/>
        <c:noMultiLvlLbl val="0"/>
      </c:catAx>
      <c:valAx>
        <c:axId val="9711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93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84316891592062"/>
          <c:y val="6.2620357946443411E-2"/>
          <c:w val="0.11705204312796519"/>
          <c:h val="0.37397696437792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chemeClr val="accent1">
              <a:lumMod val="60000"/>
              <a:lumOff val="40000"/>
            </a:scheme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0"/>
          <c:y val="0.10142949900787381"/>
          <c:w val="1"/>
          <c:h val="0.742886146571849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2-4049-BCF8-088F0D5D9A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2-4049-BCF8-088F0D5D9A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2.4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12-4049-BCF8-088F0D5D9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97503488"/>
        <c:axId val="97390592"/>
        <c:axId val="0"/>
      </c:bar3DChart>
      <c:catAx>
        <c:axId val="9750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390592"/>
        <c:crosses val="autoZero"/>
        <c:auto val="1"/>
        <c:lblAlgn val="ctr"/>
        <c:lblOffset val="100"/>
        <c:noMultiLvlLbl val="0"/>
      </c:catAx>
      <c:valAx>
        <c:axId val="97390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50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3435051838671476E-2"/>
          <c:y val="3.3126590047765067E-2"/>
          <c:w val="0.33419479873075791"/>
          <c:h val="0.11873681038953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0.45781</cdr:y>
    </cdr:from>
    <cdr:to>
      <cdr:x>0.34063</cdr:x>
      <cdr:y>0.63289</cdr:y>
    </cdr:to>
    <cdr:sp macro="" textlink="">
      <cdr:nvSpPr>
        <cdr:cNvPr id="2" name="Стрелка: влево 1">
          <a:extLst xmlns:a="http://schemas.openxmlformats.org/drawingml/2006/main">
            <a:ext uri="{FF2B5EF4-FFF2-40B4-BE49-F238E27FC236}">
              <a16:creationId xmlns:a16="http://schemas.microsoft.com/office/drawing/2014/main" id="{C3DAC91E-EF9E-D0E9-A3E6-A283EA21B19A}"/>
            </a:ext>
          </a:extLst>
        </cdr:cNvPr>
        <cdr:cNvSpPr/>
      </cdr:nvSpPr>
      <cdr:spPr>
        <a:xfrm xmlns:a="http://schemas.openxmlformats.org/drawingml/2006/main">
          <a:off x="1397041" y="2480720"/>
          <a:ext cx="1371600" cy="948694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+15436,3 тыс. руб.</a:t>
          </a:r>
        </a:p>
      </cdr:txBody>
    </cdr:sp>
  </cdr:relSizeAnchor>
  <cdr:relSizeAnchor xmlns:cdr="http://schemas.openxmlformats.org/drawingml/2006/chartDrawing">
    <cdr:from>
      <cdr:x>0.44754</cdr:x>
      <cdr:y>0.46407</cdr:y>
    </cdr:from>
    <cdr:to>
      <cdr:x>0.63359</cdr:x>
      <cdr:y>0.61025</cdr:y>
    </cdr:to>
    <cdr:sp macro="" textlink="">
      <cdr:nvSpPr>
        <cdr:cNvPr id="4" name="Стрелка: вправо 3">
          <a:extLst xmlns:a="http://schemas.openxmlformats.org/drawingml/2006/main">
            <a:ext uri="{FF2B5EF4-FFF2-40B4-BE49-F238E27FC236}">
              <a16:creationId xmlns:a16="http://schemas.microsoft.com/office/drawing/2014/main" id="{F20F2AAF-418D-1EFE-6D84-4F5AC85132E1}"/>
            </a:ext>
          </a:extLst>
        </cdr:cNvPr>
        <cdr:cNvSpPr/>
      </cdr:nvSpPr>
      <cdr:spPr>
        <a:xfrm xmlns:a="http://schemas.openxmlformats.org/drawingml/2006/main">
          <a:off x="3637625" y="2514642"/>
          <a:ext cx="1512168" cy="79208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+5722,2 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0.0992</cdr:x>
      <cdr:y>0.31719</cdr:y>
    </cdr:from>
    <cdr:to>
      <cdr:x>0.21924</cdr:x>
      <cdr:y>0.3433</cdr:y>
    </cdr:to>
    <cdr:grpSp>
      <cdr:nvGrpSpPr>
        <cdr:cNvPr id="2" name="object 32">
          <a:extLst xmlns:a="http://schemas.openxmlformats.org/drawingml/2006/main">
            <a:ext uri="{FF2B5EF4-FFF2-40B4-BE49-F238E27FC236}">
              <a16:creationId xmlns:a16="http://schemas.microsoft.com/office/drawing/2014/main" id="{F714D1F2-0584-6936-51A6-A5E7016E2BC5}"/>
            </a:ext>
          </a:extLst>
        </cdr:cNvPr>
        <cdr:cNvGrpSpPr/>
      </cdr:nvGrpSpPr>
      <cdr:grpSpPr>
        <a:xfrm xmlns:a="http://schemas.openxmlformats.org/drawingml/2006/main">
          <a:off x="1080008" y="1868736"/>
          <a:ext cx="1306898" cy="153828"/>
          <a:chOff x="1667891" y="2843276"/>
          <a:chExt cx="1137285" cy="141478"/>
        </a:xfrm>
      </cdr:grpSpPr>
      <cdr:pic>
        <cdr:nvPicPr>
          <cdr:cNvPr id="3" name="object 33">
            <a:extLst xmlns:a="http://schemas.openxmlformats.org/drawingml/2006/main">
              <a:ext uri="{FF2B5EF4-FFF2-40B4-BE49-F238E27FC236}">
                <a16:creationId xmlns:a16="http://schemas.microsoft.com/office/drawing/2014/main" id="{26241F75-86C5-46B5-D030-49C6F146B1F6}"/>
              </a:ext>
            </a:extLst>
          </cdr:cNvPr>
          <cdr:cNvPicPr/>
        </cdr:nvPicPr>
        <cdr:blipFill>
          <a:blip xmlns:a="http://schemas.openxmlformats.org/drawingml/2006/main" xmlns:r="http://schemas.openxmlformats.org/officeDocument/2006/relationships" r:embed="rId1" cstate="print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670431" y="2843276"/>
            <a:ext cx="1122045" cy="107187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" name="object 34">
            <a:extLst xmlns:a="http://schemas.openxmlformats.org/drawingml/2006/main">
              <a:ext uri="{FF2B5EF4-FFF2-40B4-BE49-F238E27FC236}">
                <a16:creationId xmlns:a16="http://schemas.microsoft.com/office/drawing/2014/main" id="{A90783A0-E22C-3670-7E83-421037AA6C9E}"/>
              </a:ext>
            </a:extLst>
          </cdr:cNvPr>
          <cdr:cNvSpPr/>
        </cdr:nvSpPr>
        <cdr:spPr>
          <a:xfrm xmlns:a="http://schemas.openxmlformats.org/drawingml/2006/main">
            <a:off x="1667891" y="2964434"/>
            <a:ext cx="1137285" cy="2032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137285" h="20319">
                <a:moveTo>
                  <a:pt x="1136903" y="0"/>
                </a:moveTo>
                <a:lnTo>
                  <a:pt x="0" y="0"/>
                </a:lnTo>
                <a:lnTo>
                  <a:pt x="0" y="19812"/>
                </a:lnTo>
                <a:lnTo>
                  <a:pt x="1136903" y="19812"/>
                </a:lnTo>
                <a:lnTo>
                  <a:pt x="1136903" y="0"/>
                </a:lnTo>
                <a:close/>
              </a:path>
            </a:pathLst>
          </a:custGeom>
          <a:solidFill xmlns:a="http://schemas.openxmlformats.org/drawingml/2006/main">
            <a:srgbClr val="0F8F90"/>
          </a:solidFill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kern="0"/>
            </a:defPPr>
          </a:lstStyle>
          <a:p xmlns:a="http://schemas.openxmlformats.org/drawingml/2006/main">
            <a:endParaRPr/>
          </a:p>
        </cdr:txBody>
      </cdr:sp>
      <cdr:sp macro="" textlink="">
        <cdr:nvSpPr>
          <cdr:cNvPr id="5" name="object 35">
            <a:extLst xmlns:a="http://schemas.openxmlformats.org/drawingml/2006/main">
              <a:ext uri="{FF2B5EF4-FFF2-40B4-BE49-F238E27FC236}">
                <a16:creationId xmlns:a16="http://schemas.microsoft.com/office/drawing/2014/main" id="{104E2E9C-0557-993C-396F-E40F98F273FC}"/>
              </a:ext>
            </a:extLst>
          </cdr:cNvPr>
          <cdr:cNvSpPr/>
        </cdr:nvSpPr>
        <cdr:spPr>
          <a:xfrm xmlns:a="http://schemas.openxmlformats.org/drawingml/2006/main">
            <a:off x="1667891" y="2964434"/>
            <a:ext cx="1137285" cy="2032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137285" h="20319">
                <a:moveTo>
                  <a:pt x="0" y="0"/>
                </a:moveTo>
                <a:lnTo>
                  <a:pt x="378967" y="0"/>
                </a:lnTo>
                <a:lnTo>
                  <a:pt x="757935" y="0"/>
                </a:lnTo>
                <a:lnTo>
                  <a:pt x="1136903" y="0"/>
                </a:lnTo>
                <a:lnTo>
                  <a:pt x="1136903" y="19812"/>
                </a:lnTo>
                <a:lnTo>
                  <a:pt x="757935" y="19812"/>
                </a:lnTo>
                <a:lnTo>
                  <a:pt x="378967" y="19812"/>
                </a:lnTo>
                <a:lnTo>
                  <a:pt x="0" y="19812"/>
                </a:lnTo>
                <a:lnTo>
                  <a:pt x="0" y="0"/>
                </a:lnTo>
                <a:close/>
              </a:path>
            </a:pathLst>
          </a:custGeom>
          <a:ln xmlns:a="http://schemas.openxmlformats.org/drawingml/2006/main" w="9144">
            <a:solidFill>
              <a:srgbClr val="1571B7"/>
            </a:solidFill>
          </a:ln>
        </cdr:spPr>
        <cdr:txBody>
          <a:bodyPr xmlns:a="http://schemas.openxmlformats.org/drawingml/2006/main" wrap="square" lIns="0" tIns="0" rIns="0" bIns="0" rtlCol="0"/>
          <a:lstStyle xmlns:a="http://schemas.openxmlformats.org/drawingml/2006/main">
            <a:defPPr>
              <a:defRPr kern="0"/>
            </a:defPPr>
          </a:lstStyle>
          <a:p xmlns:a="http://schemas.openxmlformats.org/drawingml/2006/main">
            <a:endParaRPr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0.26563</cdr:x>
      <cdr:y>0.19063</cdr:y>
    </cdr:from>
    <cdr:to>
      <cdr:x>0.37813</cdr:x>
      <cdr:y>0.35938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A473EB-F443-11CF-3F0E-9EAC2D162EE7}"/>
            </a:ext>
          </a:extLst>
        </cdr:cNvPr>
        <cdr:cNvSpPr txBox="1"/>
      </cdr:nvSpPr>
      <cdr:spPr>
        <a:xfrm xmlns:a="http://schemas.openxmlformats.org/drawingml/2006/main">
          <a:off x="2159000" y="1032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0.19348</cdr:x>
      <cdr:y>0.18494</cdr:y>
    </cdr:from>
    <cdr:to>
      <cdr:x>0.37813</cdr:x>
      <cdr:y>0.35938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90E1A9C-922C-1886-EC3B-3DDAD288D5F2}"/>
            </a:ext>
          </a:extLst>
        </cdr:cNvPr>
        <cdr:cNvSpPr txBox="1"/>
      </cdr:nvSpPr>
      <cdr:spPr>
        <a:xfrm xmlns:a="http://schemas.openxmlformats.org/drawingml/2006/main">
          <a:off x="1572640" y="1002116"/>
          <a:ext cx="1500760" cy="94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0.19996</cdr:x>
      <cdr:y>0.49317</cdr:y>
    </cdr:from>
    <cdr:to>
      <cdr:x>0.56388</cdr:x>
      <cdr:y>0.57247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D06D50C-B25B-18C1-674C-71C8774F785A}"/>
            </a:ext>
          </a:extLst>
        </cdr:cNvPr>
        <cdr:cNvSpPr txBox="1"/>
      </cdr:nvSpPr>
      <cdr:spPr>
        <a:xfrm xmlns:a="http://schemas.openxmlformats.org/drawingml/2006/main">
          <a:off x="2178594" y="2671966"/>
          <a:ext cx="3965105" cy="429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146685" indent="-134620">
            <a:lnSpc>
              <a:spcPct val="100000"/>
            </a:lnSpc>
            <a:spcBef>
              <a:spcPts val="95"/>
            </a:spcBef>
            <a:buFont typeface="Wingdings"/>
            <a:buChar char=""/>
            <a:tabLst>
              <a:tab pos="147320" algn="l"/>
            </a:tabLst>
          </a:pPr>
          <a:endParaRPr lang="ru-RU" dirty="0">
            <a:solidFill>
              <a:srgbClr val="008080"/>
            </a:solidFill>
            <a:cs typeface="Calibri"/>
          </a:endParaRPr>
        </a:p>
      </cdr:txBody>
    </cdr:sp>
  </cdr:relSizeAnchor>
  <cdr:relSizeAnchor xmlns:cdr="http://schemas.openxmlformats.org/drawingml/2006/chartDrawing">
    <cdr:from>
      <cdr:x>0.1091</cdr:x>
      <cdr:y>0.47395</cdr:y>
    </cdr:from>
    <cdr:to>
      <cdr:x>0.19594</cdr:x>
      <cdr:y>0.51879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82D9B6B-E9BF-58EF-11FE-7A822260E6CC}"/>
            </a:ext>
          </a:extLst>
        </cdr:cNvPr>
        <cdr:cNvSpPr txBox="1"/>
      </cdr:nvSpPr>
      <cdr:spPr>
        <a:xfrm xmlns:a="http://schemas.openxmlformats.org/drawingml/2006/main">
          <a:off x="1188720" y="2567829"/>
          <a:ext cx="946150" cy="24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8080"/>
              </a:solidFill>
            </a:rPr>
            <a:t>В </a:t>
          </a:r>
          <a:r>
            <a:rPr lang="ru-RU" sz="1100" b="1" dirty="0">
              <a:solidFill>
                <a:srgbClr val="008080"/>
              </a:solidFill>
            </a:rPr>
            <a:t>том</a:t>
          </a:r>
          <a:r>
            <a:rPr lang="ru-RU" sz="1100" dirty="0">
              <a:solidFill>
                <a:srgbClr val="008080"/>
              </a:solidFill>
            </a:rPr>
            <a:t> числе:</a:t>
          </a:r>
        </a:p>
      </cdr:txBody>
    </cdr:sp>
  </cdr:relSizeAnchor>
  <cdr:relSizeAnchor xmlns:cdr="http://schemas.openxmlformats.org/drawingml/2006/chartDrawing">
    <cdr:from>
      <cdr:x>0.50859</cdr:x>
      <cdr:y>0.31779</cdr:y>
    </cdr:from>
    <cdr:to>
      <cdr:x>0.94384</cdr:x>
      <cdr:y>0.45274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8F423B7-E685-0A34-D3FE-A4CD9124718B}"/>
            </a:ext>
          </a:extLst>
        </cdr:cNvPr>
        <cdr:cNvSpPr txBox="1"/>
      </cdr:nvSpPr>
      <cdr:spPr>
        <a:xfrm xmlns:a="http://schemas.openxmlformats.org/drawingml/2006/main">
          <a:off x="5496498" y="2133600"/>
          <a:ext cx="4703963" cy="90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0.50157</cdr:x>
      <cdr:y>0.35184</cdr:y>
    </cdr:from>
    <cdr:to>
      <cdr:x>0.94384</cdr:x>
      <cdr:y>0.60867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0ED4A67-AEE9-5649-D49F-1D47DA5D7FC1}"/>
            </a:ext>
          </a:extLst>
        </cdr:cNvPr>
        <cdr:cNvSpPr txBox="1"/>
      </cdr:nvSpPr>
      <cdr:spPr>
        <a:xfrm xmlns:a="http://schemas.openxmlformats.org/drawingml/2006/main">
          <a:off x="5444178" y="2362200"/>
          <a:ext cx="4800600" cy="1724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0.53593</cdr:x>
      <cdr:y>0.34049</cdr:y>
    </cdr:from>
    <cdr:to>
      <cdr:x>0.96101</cdr:x>
      <cdr:y>0.62854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0DEDF83-34B6-DBC8-8A69-8ECE433BE00F}"/>
            </a:ext>
          </a:extLst>
        </cdr:cNvPr>
        <cdr:cNvSpPr txBox="1"/>
      </cdr:nvSpPr>
      <cdr:spPr>
        <a:xfrm xmlns:a="http://schemas.openxmlformats.org/drawingml/2006/main">
          <a:off x="5817240" y="2286000"/>
          <a:ext cx="4613916" cy="1933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0.56123</cdr:x>
      <cdr:y>0.40859</cdr:y>
    </cdr:from>
    <cdr:to>
      <cdr:x>0.97192</cdr:x>
      <cdr:y>0.6009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2C52811-4500-6820-9EB1-1EC52C55715F}"/>
            </a:ext>
          </a:extLst>
        </cdr:cNvPr>
        <cdr:cNvSpPr txBox="1"/>
      </cdr:nvSpPr>
      <cdr:spPr>
        <a:xfrm xmlns:a="http://schemas.openxmlformats.org/drawingml/2006/main">
          <a:off x="6091751" y="2743200"/>
          <a:ext cx="4457827" cy="1291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0.2171</cdr:y>
    </cdr:from>
    <cdr:to>
      <cdr:x>0.97945</cdr:x>
      <cdr:y>0.4441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92C5B427-6C0C-9598-EDDF-083B73D64CDA}"/>
            </a:ext>
          </a:extLst>
        </cdr:cNvPr>
        <cdr:cNvSpPr txBox="1"/>
      </cdr:nvSpPr>
      <cdr:spPr>
        <a:xfrm xmlns:a="http://schemas.openxmlformats.org/drawingml/2006/main">
          <a:off x="5447683" y="1176239"/>
          <a:ext cx="5223764" cy="122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46685" indent="-134620">
            <a:lnSpc>
              <a:spcPct val="100000"/>
            </a:lnSpc>
            <a:spcBef>
              <a:spcPts val="95"/>
            </a:spcBef>
            <a:buFont typeface="Wingdings"/>
            <a:buChar char=""/>
            <a:tabLst>
              <a:tab pos="147320" algn="l"/>
            </a:tabLst>
          </a:pPr>
          <a:r>
            <a:rPr lang="ru-RU" dirty="0">
              <a:solidFill>
                <a:srgbClr val="008080"/>
              </a:solidFill>
            </a:rPr>
            <a:t>В том числе: </a:t>
          </a:r>
        </a:p>
        <a:p xmlns:a="http://schemas.openxmlformats.org/drawingml/2006/main">
          <a:pPr marL="146685" indent="-134620">
            <a:lnSpc>
              <a:spcPct val="100000"/>
            </a:lnSpc>
            <a:spcBef>
              <a:spcPts val="95"/>
            </a:spcBef>
            <a:buFont typeface="Wingdings"/>
            <a:buChar char=""/>
            <a:tabLst>
              <a:tab pos="147320" algn="l"/>
            </a:tabLst>
          </a:pPr>
          <a:r>
            <a:rPr lang="ru-RU" dirty="0">
              <a:solidFill>
                <a:srgbClr val="008080"/>
              </a:solidFill>
            </a:rPr>
            <a:t>на обеспечение мероприятий по переселению граждан из аварийного жилищного фонда – 12 505,8</a:t>
          </a:r>
        </a:p>
        <a:p xmlns:a="http://schemas.openxmlformats.org/drawingml/2006/main">
          <a:pPr marL="146685" indent="-134620">
            <a:lnSpc>
              <a:spcPct val="100000"/>
            </a:lnSpc>
            <a:spcBef>
              <a:spcPts val="95"/>
            </a:spcBef>
            <a:buFont typeface="Wingdings"/>
            <a:buChar char=""/>
            <a:tabLst>
              <a:tab pos="147320" algn="l"/>
            </a:tabLst>
          </a:pPr>
          <a:r>
            <a:rPr lang="ru-RU" i="1" dirty="0">
              <a:solidFill>
                <a:srgbClr val="008080"/>
              </a:solidFill>
              <a:cs typeface="Calibri"/>
            </a:rPr>
            <a:t>на</a:t>
          </a:r>
          <a:r>
            <a:rPr lang="ru-RU" i="1" spc="-50" dirty="0">
              <a:solidFill>
                <a:srgbClr val="008080"/>
              </a:solidFill>
              <a:cs typeface="Calibri"/>
            </a:rPr>
            <a:t> </a:t>
          </a:r>
          <a:r>
            <a:rPr lang="ru-RU" i="1" dirty="0">
              <a:solidFill>
                <a:srgbClr val="008080"/>
              </a:solidFill>
              <a:cs typeface="Calibri"/>
            </a:rPr>
            <a:t>организацию</a:t>
          </a:r>
          <a:r>
            <a:rPr lang="ru-RU" i="1" spc="-20" dirty="0">
              <a:solidFill>
                <a:srgbClr val="008080"/>
              </a:solidFill>
              <a:cs typeface="Calibri"/>
            </a:rPr>
            <a:t> </a:t>
          </a:r>
          <a:r>
            <a:rPr lang="ru-RU" i="1" dirty="0">
              <a:solidFill>
                <a:srgbClr val="008080"/>
              </a:solidFill>
              <a:cs typeface="Calibri"/>
            </a:rPr>
            <a:t>бесплатного</a:t>
          </a:r>
          <a:r>
            <a:rPr lang="ru-RU" i="1" spc="10" dirty="0">
              <a:solidFill>
                <a:srgbClr val="008080"/>
              </a:solidFill>
              <a:cs typeface="Calibri"/>
            </a:rPr>
            <a:t> </a:t>
          </a:r>
          <a:r>
            <a:rPr lang="ru-RU" i="1" dirty="0">
              <a:solidFill>
                <a:srgbClr val="008080"/>
              </a:solidFill>
              <a:cs typeface="Calibri"/>
            </a:rPr>
            <a:t>горячего питания</a:t>
          </a:r>
          <a:r>
            <a:rPr lang="ru-RU" i="1" spc="204" dirty="0">
              <a:solidFill>
                <a:srgbClr val="008080"/>
              </a:solidFill>
              <a:cs typeface="Calibri"/>
            </a:rPr>
            <a:t> </a:t>
          </a:r>
          <a:r>
            <a:rPr lang="ru-RU" i="1" spc="-110" dirty="0">
              <a:solidFill>
                <a:srgbClr val="008080"/>
              </a:solidFill>
              <a:cs typeface="Calibri"/>
            </a:rPr>
            <a:t>–</a:t>
          </a:r>
          <a:r>
            <a:rPr lang="ru-RU" i="1" spc="35" dirty="0">
              <a:solidFill>
                <a:srgbClr val="008080"/>
              </a:solidFill>
              <a:cs typeface="Calibri"/>
            </a:rPr>
            <a:t> </a:t>
          </a:r>
          <a:r>
            <a:rPr lang="ru-RU" i="1" spc="105" dirty="0">
              <a:solidFill>
                <a:srgbClr val="008080"/>
              </a:solidFill>
              <a:cs typeface="Calibri"/>
            </a:rPr>
            <a:t> 3 179,8 </a:t>
          </a:r>
          <a:r>
            <a:rPr lang="ru-RU" i="1" spc="-10" dirty="0" err="1">
              <a:solidFill>
                <a:srgbClr val="008080"/>
              </a:solidFill>
              <a:cs typeface="Calibri"/>
            </a:rPr>
            <a:t>тыс.руб</a:t>
          </a:r>
          <a:r>
            <a:rPr lang="ru-RU" i="1" spc="-10" dirty="0">
              <a:solidFill>
                <a:srgbClr val="008080"/>
              </a:solidFill>
              <a:cs typeface="Calibri"/>
            </a:rPr>
            <a:t>.;</a:t>
          </a:r>
          <a:endParaRPr lang="ru-RU" dirty="0">
            <a:solidFill>
              <a:srgbClr val="008080"/>
            </a:solidFill>
            <a:cs typeface="Calibri"/>
          </a:endParaRPr>
        </a:p>
        <a:p xmlns:a="http://schemas.openxmlformats.org/drawingml/2006/main">
          <a:pPr marL="146685" indent="-134620">
            <a:lnSpc>
              <a:spcPct val="100000"/>
            </a:lnSpc>
            <a:buFont typeface="Wingdings"/>
            <a:buChar char=""/>
            <a:tabLst>
              <a:tab pos="147320" algn="l"/>
            </a:tabLst>
          </a:pPr>
          <a:r>
            <a:rPr lang="ru-RU" spc="-110" dirty="0">
              <a:solidFill>
                <a:srgbClr val="008080"/>
              </a:solidFill>
              <a:cs typeface="Calibri"/>
            </a:rPr>
            <a:t>на  развитие  и укрепление  материально-технической базы  домов  культуры-   - 350,4</a:t>
          </a:r>
          <a:r>
            <a:rPr lang="ru-RU" i="1" spc="105" dirty="0">
              <a:solidFill>
                <a:srgbClr val="008080"/>
              </a:solidFill>
              <a:cs typeface="Calibri"/>
            </a:rPr>
            <a:t> </a:t>
          </a:r>
          <a:r>
            <a:rPr lang="ru-RU" i="1" spc="105" dirty="0" err="1">
              <a:solidFill>
                <a:srgbClr val="008080"/>
              </a:solidFill>
              <a:cs typeface="Calibri"/>
            </a:rPr>
            <a:t>тыс.</a:t>
          </a:r>
          <a:r>
            <a:rPr lang="ru-RU" i="1" spc="-10" dirty="0" err="1">
              <a:solidFill>
                <a:srgbClr val="008080"/>
              </a:solidFill>
              <a:cs typeface="Calibri"/>
            </a:rPr>
            <a:t>руб</a:t>
          </a:r>
          <a:r>
            <a:rPr lang="ru-RU" i="1" spc="-10" dirty="0">
              <a:solidFill>
                <a:srgbClr val="008080"/>
              </a:solidFill>
              <a:cs typeface="Calibri"/>
            </a:rPr>
            <a:t>.;</a:t>
          </a:r>
          <a:endParaRPr lang="ru-RU" dirty="0">
            <a:solidFill>
              <a:srgbClr val="008080"/>
            </a:solidFill>
            <a:cs typeface="Calibri"/>
          </a:endParaRPr>
        </a:p>
        <a:p xmlns:a="http://schemas.openxmlformats.org/drawingml/2006/main">
          <a:pPr marL="44450" marR="5080" indent="-32384">
            <a:lnSpc>
              <a:spcPct val="100000"/>
            </a:lnSpc>
            <a:buFont typeface="Wingdings"/>
            <a:buChar char=""/>
            <a:tabLst>
              <a:tab pos="147320" algn="l"/>
            </a:tabLst>
          </a:pPr>
          <a:r>
            <a:rPr lang="ru-RU" i="1" dirty="0">
              <a:solidFill>
                <a:srgbClr val="008080"/>
              </a:solidFill>
              <a:cs typeface="Calibri"/>
            </a:rPr>
            <a:t>на проведение мероприятий по обеспечению деятельности советников директора по воспитанию           – 1 073,0 </a:t>
          </a:r>
          <a:r>
            <a:rPr lang="ru-RU" i="1" dirty="0" err="1">
              <a:solidFill>
                <a:srgbClr val="008080"/>
              </a:solidFill>
              <a:cs typeface="Calibri"/>
            </a:rPr>
            <a:t>тыс</a:t>
          </a:r>
          <a:r>
            <a:rPr lang="ru-RU" i="1" dirty="0">
              <a:solidFill>
                <a:srgbClr val="008080"/>
              </a:solidFill>
              <a:cs typeface="Calibri"/>
            </a:rPr>
            <a:t>.</a:t>
          </a:r>
          <a:r>
            <a:rPr lang="ru-RU" i="1" spc="-10" dirty="0">
              <a:solidFill>
                <a:srgbClr val="008080"/>
              </a:solidFill>
              <a:cs typeface="Calibri"/>
            </a:rPr>
            <a:t>.руб.;</a:t>
          </a:r>
          <a:endParaRPr lang="ru-RU" dirty="0">
            <a:solidFill>
              <a:srgbClr val="008080"/>
            </a:solidFill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0.64476</cdr:x>
      <cdr:y>0.04383</cdr:y>
    </cdr:from>
    <cdr:to>
      <cdr:x>1</cdr:x>
      <cdr:y>0.17791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13B641CC-8BBF-49A7-0C4E-F3EADAA7D49B}"/>
            </a:ext>
          </a:extLst>
        </cdr:cNvPr>
        <cdr:cNvSpPr txBox="1"/>
      </cdr:nvSpPr>
      <cdr:spPr>
        <a:xfrm xmlns:a="http://schemas.openxmlformats.org/drawingml/2006/main">
          <a:off x="7024879" y="237452"/>
          <a:ext cx="3870487" cy="726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2700">
            <a:lnSpc>
              <a:spcPct val="100000"/>
            </a:lnSpc>
            <a:spcBef>
              <a:spcPts val="95"/>
            </a:spcBef>
          </a:pPr>
          <a:r>
            <a:rPr lang="ru-RU" b="1" i="1" dirty="0">
              <a:solidFill>
                <a:srgbClr val="0A5F5F"/>
              </a:solidFill>
              <a:cs typeface="Calibri"/>
            </a:rPr>
            <a:t>в</a:t>
          </a:r>
          <a:r>
            <a:rPr lang="ru-RU" b="1" i="1" spc="2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-20" dirty="0">
              <a:solidFill>
                <a:srgbClr val="0A5F5F"/>
              </a:solidFill>
              <a:cs typeface="Calibri"/>
            </a:rPr>
            <a:t>т.ч.</a:t>
          </a:r>
          <a:endParaRPr lang="ru-RU" dirty="0">
            <a:cs typeface="Calibri"/>
          </a:endParaRPr>
        </a:p>
        <a:p xmlns:a="http://schemas.openxmlformats.org/drawingml/2006/main">
          <a:pPr marL="146685" indent="-134620">
            <a:lnSpc>
              <a:spcPct val="100000"/>
            </a:lnSpc>
            <a:buFont typeface="Wingdings"/>
            <a:buChar char=""/>
            <a:tabLst>
              <a:tab pos="147320" algn="l"/>
            </a:tabLst>
          </a:pPr>
          <a:r>
            <a:rPr lang="ru-RU" b="1" i="1" dirty="0">
              <a:solidFill>
                <a:srgbClr val="0A5F5F"/>
              </a:solidFill>
              <a:cs typeface="Calibri"/>
            </a:rPr>
            <a:t>дотации</a:t>
          </a:r>
          <a:r>
            <a:rPr lang="ru-RU" b="1" i="1" spc="-10" dirty="0">
              <a:solidFill>
                <a:srgbClr val="0A5F5F"/>
              </a:solidFill>
              <a:cs typeface="Calibri"/>
            </a:rPr>
            <a:t> </a:t>
          </a:r>
          <a:r>
            <a:rPr lang="ru-RU" b="1" i="1" dirty="0">
              <a:solidFill>
                <a:srgbClr val="0A5F5F"/>
              </a:solidFill>
              <a:cs typeface="Calibri"/>
            </a:rPr>
            <a:t>на</a:t>
          </a:r>
          <a:r>
            <a:rPr lang="ru-RU" b="1" i="1" spc="5" dirty="0">
              <a:solidFill>
                <a:srgbClr val="0A5F5F"/>
              </a:solidFill>
              <a:cs typeface="Calibri"/>
            </a:rPr>
            <a:t> </a:t>
          </a:r>
          <a:r>
            <a:rPr lang="ru-RU" b="1" i="1" dirty="0">
              <a:solidFill>
                <a:srgbClr val="0A5F5F"/>
              </a:solidFill>
              <a:cs typeface="Calibri"/>
            </a:rPr>
            <a:t>поддержку</a:t>
          </a:r>
          <a:r>
            <a:rPr lang="ru-RU" b="1" i="1" spc="50" dirty="0">
              <a:solidFill>
                <a:srgbClr val="0A5F5F"/>
              </a:solidFill>
              <a:cs typeface="Calibri"/>
            </a:rPr>
            <a:t> </a:t>
          </a:r>
          <a:r>
            <a:rPr lang="ru-RU" b="1" i="1" dirty="0">
              <a:solidFill>
                <a:srgbClr val="0A5F5F"/>
              </a:solidFill>
              <a:cs typeface="Calibri"/>
            </a:rPr>
            <a:t>мер по</a:t>
          </a:r>
          <a:r>
            <a:rPr lang="ru-RU" b="1" i="1" spc="3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-10" dirty="0">
              <a:solidFill>
                <a:srgbClr val="0A5F5F"/>
              </a:solidFill>
              <a:cs typeface="Calibri"/>
            </a:rPr>
            <a:t>обеспечению</a:t>
          </a:r>
          <a:r>
            <a:rPr lang="ru-RU" b="1" i="1" spc="1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-10" dirty="0">
              <a:solidFill>
                <a:srgbClr val="0A5F5F"/>
              </a:solidFill>
              <a:cs typeface="Calibri"/>
            </a:rPr>
            <a:t>сбалансированности</a:t>
          </a:r>
          <a:r>
            <a:rPr lang="ru-RU" b="1" i="1" spc="5" dirty="0">
              <a:solidFill>
                <a:srgbClr val="0A5F5F"/>
              </a:solidFill>
              <a:cs typeface="Calibri"/>
            </a:rPr>
            <a:t> </a:t>
          </a:r>
          <a:r>
            <a:rPr lang="ru-RU" b="1" i="1" dirty="0">
              <a:solidFill>
                <a:srgbClr val="0A5F5F"/>
              </a:solidFill>
              <a:cs typeface="Calibri"/>
            </a:rPr>
            <a:t>бюджетов</a:t>
          </a:r>
          <a:r>
            <a:rPr lang="ru-RU" b="1" i="1" spc="3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-110" dirty="0">
              <a:solidFill>
                <a:srgbClr val="0A5F5F"/>
              </a:solidFill>
              <a:cs typeface="Calibri"/>
            </a:rPr>
            <a:t>–</a:t>
          </a:r>
          <a:r>
            <a:rPr lang="ru-RU" b="1" i="1" spc="2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95" dirty="0">
              <a:solidFill>
                <a:srgbClr val="0A5F5F"/>
              </a:solidFill>
              <a:cs typeface="Calibri"/>
            </a:rPr>
            <a:t> 20 306,4</a:t>
          </a:r>
          <a:r>
            <a:rPr lang="ru-RU" b="1" i="1" spc="40" dirty="0">
              <a:solidFill>
                <a:srgbClr val="0A5F5F"/>
              </a:solidFill>
              <a:cs typeface="Calibri"/>
            </a:rPr>
            <a:t> </a:t>
          </a:r>
          <a:r>
            <a:rPr lang="ru-RU" b="1" i="1" spc="-10" dirty="0">
              <a:solidFill>
                <a:srgbClr val="0A5F5F"/>
              </a:solidFill>
              <a:cs typeface="Calibri"/>
            </a:rPr>
            <a:t>тыс. руб</a:t>
          </a:r>
          <a:r>
            <a:rPr lang="ru-RU" b="1" i="1" spc="-10" dirty="0">
              <a:solidFill>
                <a:srgbClr val="084544"/>
              </a:solidFill>
              <a:cs typeface="Calibri"/>
            </a:rPr>
            <a:t>.</a:t>
          </a:r>
          <a:endParaRPr lang="ru-RU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0.17571</cdr:x>
      <cdr:y>0.77845</cdr:y>
    </cdr:from>
    <cdr:to>
      <cdr:x>0.85744</cdr:x>
      <cdr:y>0.8806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C11A5DA9-5440-F71B-D368-EA0C352B2B3A}"/>
            </a:ext>
          </a:extLst>
        </cdr:cNvPr>
        <cdr:cNvSpPr txBox="1"/>
      </cdr:nvSpPr>
      <cdr:spPr>
        <a:xfrm xmlns:a="http://schemas.openxmlformats.org/drawingml/2006/main">
          <a:off x="1914434" y="4217655"/>
          <a:ext cx="7427686" cy="55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0.28913</cdr:x>
      <cdr:y>0.20202</cdr:y>
    </cdr:from>
    <cdr:to>
      <cdr:x>0.39394</cdr:x>
      <cdr:y>0.57754</cdr:y>
    </cdr:to>
    <cdr:sp macro="" textlink="">
      <cdr:nvSpPr>
        <cdr:cNvPr id="3" name="Стрелка: влево 2">
          <a:extLst xmlns:a="http://schemas.openxmlformats.org/drawingml/2006/main">
            <a:ext uri="{FF2B5EF4-FFF2-40B4-BE49-F238E27FC236}">
              <a16:creationId xmlns:a16="http://schemas.microsoft.com/office/drawing/2014/main" id="{554AB489-45A2-3144-4B49-FFA6751D5162}"/>
            </a:ext>
          </a:extLst>
        </cdr:cNvPr>
        <cdr:cNvSpPr/>
      </cdr:nvSpPr>
      <cdr:spPr>
        <a:xfrm xmlns:a="http://schemas.openxmlformats.org/drawingml/2006/main">
          <a:off x="1891646" y="655881"/>
          <a:ext cx="685800" cy="1219200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-3,4 млн.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0.27765</cdr:x>
      <cdr:y>0.22549</cdr:y>
    </cdr:from>
    <cdr:to>
      <cdr:x>0.3823</cdr:x>
      <cdr:y>0.7653</cdr:y>
    </cdr:to>
    <cdr:sp macro="" textlink="">
      <cdr:nvSpPr>
        <cdr:cNvPr id="2" name="Стрелка: вправо 1">
          <a:extLst xmlns:a="http://schemas.openxmlformats.org/drawingml/2006/main">
            <a:ext uri="{FF2B5EF4-FFF2-40B4-BE49-F238E27FC236}">
              <a16:creationId xmlns:a16="http://schemas.microsoft.com/office/drawing/2014/main" id="{C0CA35C0-84C6-24DE-56D6-E9B5EF97B995}"/>
            </a:ext>
          </a:extLst>
        </cdr:cNvPr>
        <cdr:cNvSpPr/>
      </cdr:nvSpPr>
      <cdr:spPr>
        <a:xfrm xmlns:a="http://schemas.openxmlformats.org/drawingml/2006/main">
          <a:off x="1816570" y="732081"/>
          <a:ext cx="684676" cy="17526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-2,6 млн.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F03DE-E667-460C-8A8C-3400FAB11B9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49C7-75E6-41BB-A20A-847DCD65F3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49C7-75E6-41BB-A20A-847DCD65F30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49C7-75E6-41BB-A20A-847DCD65F3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049C7-75E6-41BB-A20A-847DCD65F3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49C7-75E6-41BB-A20A-847DCD65F3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0871" y="708736"/>
            <a:ext cx="9430257" cy="182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8F9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8F9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702807"/>
            <a:ext cx="12192000" cy="1155700"/>
          </a:xfrm>
          <a:custGeom>
            <a:avLst/>
            <a:gdLst/>
            <a:ahLst/>
            <a:cxnLst/>
            <a:rect l="l" t="t" r="r" b="b"/>
            <a:pathLst>
              <a:path w="12192000" h="1155700">
                <a:moveTo>
                  <a:pt x="12192000" y="0"/>
                </a:moveTo>
                <a:lnTo>
                  <a:pt x="0" y="0"/>
                </a:lnTo>
                <a:lnTo>
                  <a:pt x="0" y="1155190"/>
                </a:lnTo>
                <a:lnTo>
                  <a:pt x="12192000" y="115519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5704" y="0"/>
            <a:ext cx="5416296" cy="5693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F8F9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210" y="308864"/>
            <a:ext cx="1060957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F8F9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3810" y="1519427"/>
            <a:ext cx="10201910" cy="4796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5.xml"/><Relationship Id="rId10" Type="http://schemas.openxmlformats.org/officeDocument/2006/relationships/slide" Target="slide24.xml"/><Relationship Id="rId4" Type="http://schemas.openxmlformats.org/officeDocument/2006/relationships/slide" Target="slide3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chart" Target="../charts/chart7.xml"/><Relationship Id="rId7" Type="http://schemas.openxmlformats.org/officeDocument/2006/relationships/image" Target="../media/image72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chart" Target="../charts/chart11.xml"/><Relationship Id="rId7" Type="http://schemas.openxmlformats.org/officeDocument/2006/relationships/image" Target="../media/image81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chart" Target="../charts/chart14.xml"/><Relationship Id="rId7" Type="http://schemas.openxmlformats.org/officeDocument/2006/relationships/image" Target="../media/image9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2.png"/><Relationship Id="rId9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2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871" y="708736"/>
            <a:ext cx="5006340" cy="182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8020" marR="5080" indent="-655320">
              <a:lnSpc>
                <a:spcPct val="100000"/>
              </a:lnSpc>
              <a:spcBef>
                <a:spcPts val="105"/>
              </a:spcBef>
            </a:pPr>
            <a:r>
              <a:rPr sz="5900" b="1" dirty="0">
                <a:solidFill>
                  <a:srgbClr val="0F8F90"/>
                </a:solidFill>
                <a:latin typeface="Century Gothic"/>
                <a:cs typeface="Century Gothic"/>
              </a:rPr>
              <a:t>БЮДЖЕТ</a:t>
            </a:r>
            <a:r>
              <a:rPr sz="5900" b="1" spc="-4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5900" b="1" spc="-25" dirty="0">
                <a:solidFill>
                  <a:srgbClr val="0F8F90"/>
                </a:solidFill>
                <a:latin typeface="Century Gothic"/>
                <a:cs typeface="Century Gothic"/>
              </a:rPr>
              <a:t>ДЛЯ </a:t>
            </a:r>
            <a:r>
              <a:rPr sz="59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ГРАЖДАН</a:t>
            </a:r>
            <a:endParaRPr sz="5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9197" y="2979165"/>
            <a:ext cx="5670550" cy="93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13900"/>
              </a:lnSpc>
              <a:spcBef>
                <a:spcPts val="100"/>
              </a:spcBef>
            </a:pPr>
            <a:r>
              <a:rPr sz="1800" b="1" dirty="0">
                <a:solidFill>
                  <a:srgbClr val="0F8F90"/>
                </a:solidFill>
                <a:latin typeface="Century Gothic"/>
                <a:cs typeface="Century Gothic"/>
              </a:rPr>
              <a:t>Исполнение</a:t>
            </a:r>
            <a:r>
              <a:rPr sz="18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F8F90"/>
                </a:solidFill>
                <a:latin typeface="Century Gothic"/>
                <a:cs typeface="Century Gothic"/>
              </a:rPr>
              <a:t>бюджета</a:t>
            </a:r>
            <a:r>
              <a:rPr sz="1800" b="1" spc="-2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муниципального </a:t>
            </a:r>
            <a:r>
              <a:rPr sz="1800" b="1" dirty="0" err="1">
                <a:solidFill>
                  <a:srgbClr val="0F8F90"/>
                </a:solidFill>
                <a:latin typeface="Century Gothic"/>
                <a:cs typeface="Century Gothic"/>
              </a:rPr>
              <a:t>образования</a:t>
            </a:r>
            <a:r>
              <a:rPr sz="1800" b="1" spc="-4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F8F90"/>
                </a:solidFill>
                <a:latin typeface="Century Gothic"/>
                <a:cs typeface="Century Gothic"/>
              </a:rPr>
              <a:t>«</a:t>
            </a:r>
            <a:r>
              <a:rPr lang="ru-RU" sz="1800" b="1" dirty="0">
                <a:solidFill>
                  <a:srgbClr val="0F8F90"/>
                </a:solidFill>
                <a:latin typeface="Century Gothic"/>
                <a:cs typeface="Century Gothic"/>
              </a:rPr>
              <a:t>Калевальский национальный район»</a:t>
            </a:r>
            <a:r>
              <a:rPr sz="18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dirty="0" err="1">
                <a:solidFill>
                  <a:srgbClr val="0F8F90"/>
                </a:solidFill>
                <a:latin typeface="Century Gothic"/>
                <a:cs typeface="Century Gothic"/>
              </a:rPr>
              <a:t>за</a:t>
            </a:r>
            <a:r>
              <a:rPr sz="1800" b="1" spc="-1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F8F90"/>
                </a:solidFill>
                <a:latin typeface="Century Gothic"/>
                <a:cs typeface="Century Gothic"/>
              </a:rPr>
              <a:t>202</a:t>
            </a:r>
            <a:r>
              <a:rPr lang="ru-RU" b="1" dirty="0">
                <a:solidFill>
                  <a:srgbClr val="0F8F90"/>
                </a:solidFill>
                <a:latin typeface="Century Gothic"/>
                <a:cs typeface="Century Gothic"/>
              </a:rPr>
              <a:t>3</a:t>
            </a:r>
            <a:r>
              <a:rPr sz="1800" b="1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0F8F90"/>
                </a:solidFill>
                <a:latin typeface="Century Gothic"/>
                <a:cs typeface="Century Gothic"/>
              </a:rPr>
              <a:t>год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6825B2-A26C-830C-EDA5-63BEAFCC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6881"/>
            <a:ext cx="4367784" cy="3667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52797-2B7A-B024-AA9E-01388C44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0" y="3941824"/>
            <a:ext cx="10442934" cy="2623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250" y="427482"/>
            <a:ext cx="81648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</a:t>
            </a:r>
            <a:r>
              <a:rPr spc="5" dirty="0"/>
              <a:t> </a:t>
            </a:r>
            <a:r>
              <a:rPr dirty="0"/>
              <a:t>доходов,</a:t>
            </a:r>
            <a:r>
              <a:rPr spc="10" dirty="0"/>
              <a:t> </a:t>
            </a:r>
            <a:r>
              <a:rPr dirty="0"/>
              <a:t>поступивших</a:t>
            </a:r>
            <a:r>
              <a:rPr spc="-5" dirty="0"/>
              <a:t> </a:t>
            </a:r>
            <a:r>
              <a:rPr dirty="0"/>
              <a:t>в </a:t>
            </a:r>
            <a:r>
              <a:rPr spc="-10" dirty="0"/>
              <a:t>202</a:t>
            </a:r>
            <a:r>
              <a:rPr lang="ru-RU" spc="-10" dirty="0"/>
              <a:t>1</a:t>
            </a:r>
            <a:r>
              <a:rPr spc="-10" dirty="0"/>
              <a:t>-</a:t>
            </a:r>
            <a:r>
              <a:rPr dirty="0"/>
              <a:t>202</a:t>
            </a:r>
            <a:r>
              <a:rPr lang="ru-RU" dirty="0"/>
              <a:t>2</a:t>
            </a:r>
            <a:r>
              <a:rPr spc="40" dirty="0"/>
              <a:t> </a:t>
            </a:r>
            <a:r>
              <a:rPr spc="-10" dirty="0"/>
              <a:t>годах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89847" y="4229100"/>
            <a:ext cx="3339465" cy="2490470"/>
            <a:chOff x="8689847" y="4229100"/>
            <a:chExt cx="3339465" cy="2490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7232" y="6590931"/>
              <a:ext cx="131952" cy="1280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9847" y="4229100"/>
              <a:ext cx="3263646" cy="244678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09722" y="4678807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39%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1659" y="4770246"/>
            <a:ext cx="42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36%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1604" y="3902709"/>
            <a:ext cx="30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1763" y="4039870"/>
            <a:ext cx="30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E7AFBA-7332-4212-05DD-1F4A7E2E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71190"/>
            <a:ext cx="1524000" cy="1279804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5D938A48-2F31-686D-0AD0-A65B5BF3E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764076"/>
              </p:ext>
            </p:extLst>
          </p:nvPr>
        </p:nvGraphicFramePr>
        <p:xfrm>
          <a:off x="2032000" y="719666"/>
          <a:ext cx="9550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981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5835" y="6596367"/>
            <a:ext cx="166116" cy="1312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267" y="407034"/>
            <a:ext cx="7458075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15" dirty="0"/>
              <a:t> </a:t>
            </a:r>
            <a:r>
              <a:rPr dirty="0"/>
              <a:t>налоговые</a:t>
            </a:r>
            <a:r>
              <a:rPr spc="5" dirty="0"/>
              <a:t> </a:t>
            </a:r>
            <a:r>
              <a:rPr dirty="0"/>
              <a:t>доходы</a:t>
            </a:r>
            <a:r>
              <a:rPr spc="5" dirty="0"/>
              <a:t> </a:t>
            </a:r>
            <a:r>
              <a:rPr dirty="0"/>
              <a:t>в</a:t>
            </a:r>
            <a:r>
              <a:rPr spc="-10" dirty="0"/>
              <a:t> 202</a:t>
            </a:r>
            <a:r>
              <a:rPr lang="ru-RU" spc="-10" dirty="0"/>
              <a:t>2</a:t>
            </a:r>
            <a:r>
              <a:rPr spc="-10" dirty="0"/>
              <a:t>-</a:t>
            </a:r>
            <a:r>
              <a:rPr dirty="0"/>
              <a:t>202</a:t>
            </a:r>
            <a:r>
              <a:rPr lang="ru-RU" dirty="0"/>
              <a:t>3</a:t>
            </a:r>
            <a:r>
              <a:rPr spc="55" dirty="0"/>
              <a:t> </a:t>
            </a:r>
            <a:r>
              <a:rPr spc="-10" dirty="0"/>
              <a:t>годах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200" dirty="0"/>
              <a:t>(</a:t>
            </a:r>
            <a:r>
              <a:rPr lang="ru-RU" sz="2200" dirty="0" err="1"/>
              <a:t>тыс</a:t>
            </a:r>
            <a:r>
              <a:rPr sz="2200" dirty="0"/>
              <a:t>.</a:t>
            </a:r>
            <a:r>
              <a:rPr sz="2200" spc="-60" dirty="0"/>
              <a:t> </a:t>
            </a:r>
            <a:r>
              <a:rPr sz="2200" spc="-10" dirty="0"/>
              <a:t>руб.)</a:t>
            </a:r>
            <a:endParaRPr sz="2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25468"/>
              </p:ext>
            </p:extLst>
          </p:nvPr>
        </p:nvGraphicFramePr>
        <p:xfrm>
          <a:off x="1156353" y="1498060"/>
          <a:ext cx="10476286" cy="5174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1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84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0489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92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доходного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источника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281940" marR="150495" indent="-125095">
                        <a:lnSpc>
                          <a:spcPct val="1201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F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Отклонение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77495" algn="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6060" algn="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процентах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82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400" b="1" spc="-35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b="1" spc="-2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400" b="1" spc="-4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400" b="1" spc="35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лиц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b="1" spc="-1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39421,7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44691,5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44691,5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5269,8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113,4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8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b="1" spc="-1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Единый налог на вмененный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-25,8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-67,8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-42,0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0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Единый сельскохозяйственный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160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40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Налог, взимаемый в связи с  применением упрощённой системы налогообложения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 Налог, взимаемый с применением патентной системы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2385,3</a:t>
                      </a: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 </a:t>
                      </a: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126,4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2495,0</a:t>
                      </a: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85,0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2499,2</a:t>
                      </a: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100,2</a:t>
                      </a:r>
                    </a:p>
                    <a:p>
                      <a:pPr marL="3835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109,4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113,9</a:t>
                      </a:r>
                    </a:p>
                    <a:p>
                      <a:pPr marL="34036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4036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-33,4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104,8</a:t>
                      </a: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lang="ru-RU"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73,6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2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Госпошлина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1046,9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1025,0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1141,4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111,1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94,5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362"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Итого: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42954,7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274955" algn="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48297,0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48691,5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5736,8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113,4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1E0F73-90FB-C602-84CC-8B09F734C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71190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8480" y="6598640"/>
            <a:ext cx="165735" cy="1345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210" y="308864"/>
            <a:ext cx="1060957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21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Неналоговые доходы бюджета</a:t>
            </a:r>
            <a:r>
              <a:rPr spc="1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10" dirty="0"/>
              <a:t>202</a:t>
            </a:r>
            <a:r>
              <a:rPr lang="ru-RU" spc="-10" dirty="0"/>
              <a:t>2</a:t>
            </a:r>
            <a:r>
              <a:rPr spc="-10" dirty="0"/>
              <a:t>-</a:t>
            </a:r>
            <a:r>
              <a:rPr dirty="0"/>
              <a:t>202</a:t>
            </a:r>
            <a:r>
              <a:rPr lang="ru-RU" dirty="0"/>
              <a:t>3</a:t>
            </a:r>
            <a:r>
              <a:rPr spc="50" dirty="0"/>
              <a:t> </a:t>
            </a:r>
            <a:r>
              <a:rPr spc="-10" dirty="0"/>
              <a:t>годах</a:t>
            </a:r>
          </a:p>
          <a:p>
            <a:pPr marL="1172210" algn="ctr">
              <a:lnSpc>
                <a:spcPct val="100000"/>
              </a:lnSpc>
              <a:spcBef>
                <a:spcPts val="5"/>
              </a:spcBef>
            </a:pPr>
            <a:r>
              <a:rPr sz="2200" dirty="0"/>
              <a:t>(</a:t>
            </a:r>
            <a:r>
              <a:rPr lang="ru-RU" sz="2200" dirty="0" err="1"/>
              <a:t>тыс</a:t>
            </a:r>
            <a:r>
              <a:rPr sz="2200" dirty="0"/>
              <a:t>.</a:t>
            </a:r>
            <a:r>
              <a:rPr sz="2200" spc="-60" dirty="0"/>
              <a:t> </a:t>
            </a:r>
            <a:r>
              <a:rPr sz="2200" spc="-20" dirty="0"/>
              <a:t>руб.)</a:t>
            </a:r>
            <a:endParaRPr sz="22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0856"/>
              </p:ext>
            </p:extLst>
          </p:nvPr>
        </p:nvGraphicFramePr>
        <p:xfrm>
          <a:off x="1447038" y="1279270"/>
          <a:ext cx="10197463" cy="5512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1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7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092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795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доходного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источника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F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Отклонение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241935" algn="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процентах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59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Доходы от аренды земли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1522,7</a:t>
                      </a: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1855,9</a:t>
                      </a:r>
                    </a:p>
                  </a:txBody>
                  <a:tcPr marL="0" marR="0" marT="1174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b="0" dirty="0">
                          <a:latin typeface="Times New Roman"/>
                          <a:cs typeface="Times New Roman"/>
                        </a:rPr>
                        <a:t>1847,5</a:t>
                      </a: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99,5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324,8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5179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121,3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554">
                <a:tc>
                  <a:txBody>
                    <a:bodyPr/>
                    <a:lstStyle/>
                    <a:p>
                      <a:pPr marL="107950" marR="8185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Доходы от сдачи в аренду имущества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en-US" sz="1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1668,9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    1947,9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  1935,9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     99,4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  267,0   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115,9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1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Прочие доходы от сдачи имущества (найм жилья)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213,2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216,0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5179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101,3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2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Прочие доходы от компенсации затрат государства</a:t>
                      </a: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Платежи при использовании природными ресурсами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799,2</a:t>
                      </a: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168,1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126,0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115,9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-799,2</a:t>
                      </a:r>
                    </a:p>
                    <a:p>
                      <a:pPr marL="2794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27940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-52,2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tc>
                  <a:txBody>
                    <a:bodyPr/>
                    <a:lstStyle/>
                    <a:p>
                      <a:pPr marL="3073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  <a:p>
                      <a:pPr marL="3073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400" dirty="0">
                        <a:latin typeface="Times New Roman"/>
                        <a:cs typeface="Times New Roman"/>
                      </a:endParaRPr>
                    </a:p>
                    <a:p>
                      <a:pPr marL="307340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68,9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b="1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Доходы от продажи материальных активов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245,2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338,5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338,6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56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93,4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32893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138,1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b="1" spc="-10" dirty="0">
                          <a:solidFill>
                            <a:srgbClr val="0A5F5F"/>
                          </a:solidFill>
                          <a:latin typeface="Times New Roman"/>
                          <a:cs typeface="Times New Roman"/>
                        </a:rPr>
                        <a:t>Штрафы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254,4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491,2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493,2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100,4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3495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238,8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tc>
                  <a:txBody>
                    <a:bodyPr/>
                    <a:lstStyle/>
                    <a:p>
                      <a:pPr marL="26162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193,9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675">
                <a:tc>
                  <a:txBody>
                    <a:bodyPr/>
                    <a:lstStyle/>
                    <a:p>
                      <a:pPr marL="110489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Итого: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400" b="1" spc="2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4871,7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4959,5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4947,0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99,7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45974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101,6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B6C562-9616-1CCD-DDBB-AD38B8BD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350" y="293623"/>
            <a:ext cx="754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Состав</a:t>
            </a:r>
            <a:r>
              <a:rPr spc="5" dirty="0"/>
              <a:t> </a:t>
            </a:r>
            <a:r>
              <a:rPr dirty="0"/>
              <a:t>безвозмездных</a:t>
            </a:r>
            <a:r>
              <a:rPr spc="-40" dirty="0"/>
              <a:t> </a:t>
            </a:r>
            <a:r>
              <a:rPr dirty="0"/>
              <a:t>поступлений</a:t>
            </a:r>
            <a:r>
              <a:rPr spc="-1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lang="ru-RU" dirty="0"/>
              <a:t>2023</a:t>
            </a:r>
            <a:r>
              <a:rPr spc="10" dirty="0"/>
              <a:t> </a:t>
            </a:r>
            <a:r>
              <a:rPr spc="-20" dirty="0"/>
              <a:t>году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9746" y="1025144"/>
            <a:ext cx="63248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A5F5F"/>
                </a:solidFill>
                <a:latin typeface="Century Gothic"/>
                <a:cs typeface="Century Gothic"/>
              </a:rPr>
              <a:t>Всего</a:t>
            </a:r>
            <a:r>
              <a:rPr sz="2400" b="1" spc="-25" dirty="0">
                <a:solidFill>
                  <a:srgbClr val="0A5F5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A5F5F"/>
                </a:solidFill>
                <a:latin typeface="Century Gothic"/>
                <a:cs typeface="Century Gothic"/>
              </a:rPr>
              <a:t>поступлений</a:t>
            </a:r>
            <a:r>
              <a:rPr sz="2400" b="1" spc="-35" dirty="0">
                <a:solidFill>
                  <a:srgbClr val="0A5F5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0A5F5F"/>
                </a:solidFill>
                <a:latin typeface="Century Gothic"/>
                <a:cs typeface="Century Gothic"/>
              </a:rPr>
              <a:t>–</a:t>
            </a:r>
            <a:r>
              <a:rPr sz="2400" b="1" spc="-5" dirty="0">
                <a:solidFill>
                  <a:srgbClr val="0A5F5F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5" dirty="0">
                <a:solidFill>
                  <a:srgbClr val="0A5F5F"/>
                </a:solidFill>
                <a:latin typeface="Century Gothic"/>
                <a:cs typeface="Century Gothic"/>
              </a:rPr>
              <a:t>418 316,3 </a:t>
            </a:r>
            <a:r>
              <a:rPr lang="ru-RU" sz="2400" b="1" spc="10" dirty="0" err="1">
                <a:solidFill>
                  <a:srgbClr val="0A5F5F"/>
                </a:solidFill>
                <a:latin typeface="Century Gothic"/>
                <a:cs typeface="Century Gothic"/>
              </a:rPr>
              <a:t>тыс</a:t>
            </a:r>
            <a:r>
              <a:rPr sz="2400" b="1" dirty="0">
                <a:solidFill>
                  <a:srgbClr val="0A5F5F"/>
                </a:solidFill>
                <a:latin typeface="Century Gothic"/>
                <a:cs typeface="Century Gothic"/>
              </a:rPr>
              <a:t>.</a:t>
            </a:r>
            <a:r>
              <a:rPr sz="2400" b="1" spc="-20" dirty="0">
                <a:solidFill>
                  <a:srgbClr val="0A5F5F"/>
                </a:solidFill>
                <a:latin typeface="Century Gothic"/>
                <a:cs typeface="Century Gothic"/>
              </a:rPr>
              <a:t> руб</a:t>
            </a:r>
            <a:r>
              <a:rPr sz="2400" b="1" spc="-20" dirty="0">
                <a:solidFill>
                  <a:srgbClr val="084544"/>
                </a:solidFill>
                <a:latin typeface="Century Gothic"/>
                <a:cs typeface="Century Gothic"/>
              </a:rPr>
              <a:t>.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5835" y="6611201"/>
            <a:ext cx="167767" cy="1312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265409" y="1867280"/>
            <a:ext cx="548640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ts val="214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527,0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180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1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00486" y="6121095"/>
            <a:ext cx="247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40" dirty="0">
                <a:latin typeface="Calibri"/>
                <a:cs typeface="Calibri"/>
              </a:rPr>
              <a:t>50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04640" y="1905126"/>
            <a:ext cx="2922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indent="-1346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47320" algn="l"/>
              </a:tabLst>
            </a:pPr>
            <a:r>
              <a:rPr sz="1000" b="1" i="1" spc="-10" dirty="0">
                <a:solidFill>
                  <a:srgbClr val="FFFFFF"/>
                </a:solidFill>
                <a:latin typeface="Calibri"/>
                <a:cs typeface="Calibri"/>
              </a:rPr>
              <a:t>общеобразовательные</a:t>
            </a:r>
            <a:r>
              <a:rPr sz="10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FFFFFF"/>
                </a:solidFill>
                <a:latin typeface="Calibri"/>
                <a:cs typeface="Calibri"/>
              </a:rPr>
              <a:t>школы</a:t>
            </a:r>
            <a:r>
              <a:rPr sz="10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-1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105" dirty="0">
                <a:solidFill>
                  <a:srgbClr val="FFFFFF"/>
                </a:solidFill>
                <a:latin typeface="Calibri"/>
                <a:cs typeface="Calibri"/>
              </a:rPr>
              <a:t>242,2</a:t>
            </a:r>
            <a:r>
              <a:rPr sz="1000" b="1" i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Calibri"/>
                <a:cs typeface="Calibri"/>
              </a:rPr>
              <a:t>млн.руб.</a:t>
            </a:r>
            <a:endParaRPr sz="1000" dirty="0">
              <a:latin typeface="Calibri"/>
              <a:cs typeface="Calibri"/>
            </a:endParaRPr>
          </a:p>
          <a:p>
            <a:pPr marL="146685" indent="-134620">
              <a:lnSpc>
                <a:spcPct val="100000"/>
              </a:lnSpc>
              <a:buFont typeface="Wingdings"/>
              <a:buChar char=""/>
              <a:tabLst>
                <a:tab pos="147320" algn="l"/>
              </a:tabLst>
            </a:pPr>
            <a:r>
              <a:rPr sz="1000" b="1" i="1" dirty="0">
                <a:solidFill>
                  <a:srgbClr val="FFFFFF"/>
                </a:solidFill>
                <a:latin typeface="Calibri"/>
                <a:cs typeface="Calibri"/>
              </a:rPr>
              <a:t>дошкольное</a:t>
            </a:r>
            <a:r>
              <a:rPr sz="10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r>
              <a:rPr sz="10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-11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000" b="1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105" dirty="0">
                <a:solidFill>
                  <a:srgbClr val="FFFFFF"/>
                </a:solidFill>
                <a:latin typeface="Calibri"/>
                <a:cs typeface="Calibri"/>
              </a:rPr>
              <a:t>252,9</a:t>
            </a:r>
            <a:r>
              <a:rPr sz="1000" b="1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i="1" spc="-10" dirty="0">
                <a:solidFill>
                  <a:srgbClr val="FFFFFF"/>
                </a:solidFill>
                <a:latin typeface="Calibri"/>
                <a:cs typeface="Calibri"/>
              </a:rPr>
              <a:t>млн.руб.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86785" y="1877695"/>
            <a:ext cx="3917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100" b="1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20" dirty="0">
                <a:solidFill>
                  <a:srgbClr val="FFFFFF"/>
                </a:solidFill>
                <a:latin typeface="Calibri"/>
                <a:cs typeface="Calibri"/>
              </a:rPr>
              <a:t>т.ч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63AB94D-6B96-FEB0-3614-C646079CE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07C4E9FB-473C-C3B7-CBF6-F01B49CEB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091809"/>
              </p:ext>
            </p:extLst>
          </p:nvPr>
        </p:nvGraphicFramePr>
        <p:xfrm>
          <a:off x="792480" y="1589481"/>
          <a:ext cx="10895366" cy="541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A3746D-E73F-E14A-54AD-CE1F4B5E6010}"/>
              </a:ext>
            </a:extLst>
          </p:cNvPr>
          <p:cNvSpPr txBox="1"/>
          <p:nvPr/>
        </p:nvSpPr>
        <p:spPr>
          <a:xfrm>
            <a:off x="3809746" y="4768500"/>
            <a:ext cx="3779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23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577" y="134873"/>
            <a:ext cx="9356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785" marR="5080" indent="-934719">
              <a:lnSpc>
                <a:spcPct val="100000"/>
              </a:lnSpc>
              <a:spcBef>
                <a:spcPts val="100"/>
              </a:spcBef>
            </a:pPr>
            <a:r>
              <a:rPr dirty="0"/>
              <a:t>Результаты</a:t>
            </a:r>
            <a:r>
              <a:rPr spc="-25" dirty="0"/>
              <a:t> </a:t>
            </a:r>
            <a:r>
              <a:rPr dirty="0"/>
              <a:t>выполнения</a:t>
            </a:r>
            <a:r>
              <a:rPr spc="-45" dirty="0"/>
              <a:t> </a:t>
            </a:r>
            <a:r>
              <a:rPr dirty="0"/>
              <a:t>Плана</a:t>
            </a:r>
            <a:r>
              <a:rPr spc="-10" dirty="0"/>
              <a:t> </a:t>
            </a:r>
            <a:r>
              <a:rPr dirty="0"/>
              <a:t>мероприятий</a:t>
            </a:r>
            <a:r>
              <a:rPr spc="-40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spc="-10" dirty="0"/>
              <a:t>повышению </a:t>
            </a:r>
            <a:r>
              <a:rPr dirty="0"/>
              <a:t>поступления</a:t>
            </a:r>
            <a:r>
              <a:rPr spc="-35" dirty="0"/>
              <a:t> </a:t>
            </a:r>
            <a:r>
              <a:rPr dirty="0"/>
              <a:t>налоговых</a:t>
            </a:r>
            <a:r>
              <a:rPr spc="-2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неналоговых</a:t>
            </a:r>
            <a:r>
              <a:rPr spc="-25" dirty="0"/>
              <a:t> </a:t>
            </a:r>
            <a:r>
              <a:rPr spc="-10" dirty="0"/>
              <a:t>доходов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5835" y="6614426"/>
            <a:ext cx="164719" cy="1312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921" y="-30684"/>
            <a:ext cx="792480" cy="6858000"/>
            <a:chOff x="0" y="0"/>
            <a:chExt cx="79248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2758" y="2695690"/>
            <a:ext cx="2521457" cy="20322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513265" y="3328288"/>
            <a:ext cx="219036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 marR="68580" algn="ctr">
              <a:lnSpc>
                <a:spcPct val="100000"/>
              </a:lnSpc>
              <a:spcBef>
                <a:spcPts val="5"/>
              </a:spcBef>
            </a:pPr>
            <a:r>
              <a:rPr lang="ru-RU" sz="1600" dirty="0">
                <a:latin typeface="Calibri"/>
                <a:cs typeface="Calibri"/>
              </a:rPr>
              <a:t>Поступление в районный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бюджет</a:t>
            </a:r>
            <a:r>
              <a:rPr lang="ru-RU" sz="1600" spc="-10" dirty="0">
                <a:latin typeface="Calibri"/>
                <a:cs typeface="Calibri"/>
              </a:rPr>
              <a:t>     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lang="ru-RU" sz="1600" spc="-45" dirty="0">
                <a:latin typeface="Calibri"/>
                <a:cs typeface="Calibri"/>
              </a:rPr>
              <a:t>1,4</a:t>
            </a:r>
            <a:r>
              <a:rPr sz="1600" b="1" spc="-4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lang="ru-RU" sz="1600" b="1" spc="-45" dirty="0">
                <a:solidFill>
                  <a:srgbClr val="095E5E"/>
                </a:solidFill>
                <a:latin typeface="Calibri"/>
                <a:cs typeface="Calibri"/>
              </a:rPr>
              <a:t>млн</a:t>
            </a:r>
            <a:r>
              <a:rPr sz="1600" b="1" spc="-20" dirty="0">
                <a:solidFill>
                  <a:srgbClr val="095E5E"/>
                </a:solidFill>
                <a:latin typeface="Calibri"/>
                <a:cs typeface="Calibri"/>
              </a:rPr>
              <a:t>. </a:t>
            </a:r>
            <a:r>
              <a:rPr sz="1600" b="1" spc="-10" dirty="0">
                <a:solidFill>
                  <a:srgbClr val="095E5E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2839" y="4847818"/>
            <a:ext cx="628759" cy="45951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356347" y="2930651"/>
            <a:ext cx="7203270" cy="1599634"/>
            <a:chOff x="1204099" y="3078842"/>
            <a:chExt cx="7570768" cy="159963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20211832">
              <a:off x="8080673" y="3419984"/>
              <a:ext cx="694194" cy="7825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 rot="20335009">
              <a:off x="4509706" y="3363591"/>
              <a:ext cx="939037" cy="8953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4099" y="3078842"/>
              <a:ext cx="3550158" cy="1599634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6800" y="2819208"/>
            <a:ext cx="3048000" cy="163944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855203" y="2999459"/>
            <a:ext cx="257479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Претензионно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исковая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работа </a:t>
            </a:r>
            <a:r>
              <a:rPr sz="1600" dirty="0">
                <a:latin typeface="Calibri"/>
                <a:cs typeface="Calibri"/>
              </a:rPr>
              <a:t>по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арендным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платежам</a:t>
            </a:r>
            <a:endParaRPr sz="1600" dirty="0">
              <a:latin typeface="Calibri"/>
              <a:cs typeface="Calibri"/>
            </a:endParaRPr>
          </a:p>
          <a:p>
            <a:pPr marR="16510" algn="ctr">
              <a:lnSpc>
                <a:spcPct val="100000"/>
              </a:lnSpc>
            </a:pPr>
            <a:r>
              <a:rPr sz="1600" b="1" dirty="0">
                <a:solidFill>
                  <a:srgbClr val="095E5E"/>
                </a:solidFill>
                <a:latin typeface="Calibri"/>
                <a:cs typeface="Calibri"/>
              </a:rPr>
              <a:t>+</a:t>
            </a:r>
            <a:r>
              <a:rPr lang="ru-RU" sz="1600" b="1" dirty="0">
                <a:solidFill>
                  <a:srgbClr val="095E5E"/>
                </a:solidFill>
                <a:latin typeface="Calibri"/>
                <a:cs typeface="Calibri"/>
              </a:rPr>
              <a:t>585,7 </a:t>
            </a:r>
            <a:r>
              <a:rPr lang="ru-RU" sz="1600" b="1" dirty="0" err="1">
                <a:solidFill>
                  <a:srgbClr val="095E5E"/>
                </a:solidFill>
                <a:latin typeface="Calibri"/>
                <a:cs typeface="Calibri"/>
              </a:rPr>
              <a:t>тыс</a:t>
            </a:r>
            <a:r>
              <a:rPr sz="1600" b="1" dirty="0">
                <a:solidFill>
                  <a:srgbClr val="095E5E"/>
                </a:solidFill>
                <a:latin typeface="Calibri"/>
                <a:cs typeface="Calibri"/>
              </a:rPr>
              <a:t>.</a:t>
            </a:r>
            <a:r>
              <a:rPr lang="ru-RU" sz="1600" b="1" spc="-3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sz="1600" b="1" spc="-10" dirty="0" err="1">
                <a:solidFill>
                  <a:srgbClr val="095E5E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39868" y="5497124"/>
            <a:ext cx="3137154" cy="120091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368195" y="3090172"/>
            <a:ext cx="30047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latin typeface="Calibri"/>
                <a:cs typeface="Calibri"/>
              </a:rPr>
              <a:t>Увеличение поступления арендной платы за имущество в связи с увеличением ставок арендной платы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95E5E"/>
                </a:solidFill>
                <a:latin typeface="Calibri"/>
                <a:cs typeface="Calibri"/>
              </a:rPr>
              <a:t>+</a:t>
            </a:r>
            <a:r>
              <a:rPr sz="1600" b="1" spc="-2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lang="ru-RU" sz="1600" b="1" spc="-25" dirty="0">
                <a:solidFill>
                  <a:srgbClr val="095E5E"/>
                </a:solidFill>
                <a:latin typeface="Calibri"/>
                <a:cs typeface="Calibri"/>
              </a:rPr>
              <a:t>267,0</a:t>
            </a:r>
            <a:r>
              <a:rPr sz="1600" b="1" spc="-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lang="ru-RU" sz="1600" b="1" spc="-5" dirty="0">
                <a:solidFill>
                  <a:srgbClr val="095E5E"/>
                </a:solidFill>
                <a:latin typeface="Calibri"/>
                <a:cs typeface="Calibri"/>
              </a:rPr>
              <a:t>тыс.</a:t>
            </a:r>
            <a:r>
              <a:rPr sz="1600" b="1" spc="-3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95E5E"/>
                </a:solidFill>
                <a:latin typeface="Calibri"/>
                <a:cs typeface="Calibri"/>
              </a:rPr>
              <a:t>рублей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383535" y="912875"/>
            <a:ext cx="7918450" cy="5260340"/>
            <a:chOff x="2383535" y="912875"/>
            <a:chExt cx="7918450" cy="526034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3535" y="912875"/>
              <a:ext cx="2081022" cy="13190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2291" y="970787"/>
              <a:ext cx="1373886" cy="120167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23732" y="4988052"/>
              <a:ext cx="1777746" cy="1184910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D63689-396B-2BF6-5F60-9EBA2D0317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4D40B2-DA9D-7FBB-39D8-618820432F32}"/>
              </a:ext>
            </a:extLst>
          </p:cNvPr>
          <p:cNvSpPr txBox="1"/>
          <p:nvPr/>
        </p:nvSpPr>
        <p:spPr>
          <a:xfrm>
            <a:off x="5146996" y="5469983"/>
            <a:ext cx="27846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800" spc="-10" dirty="0">
                <a:latin typeface="Calibri"/>
                <a:cs typeface="Calibri"/>
              </a:rPr>
              <a:t>Рассмотрение</a:t>
            </a:r>
            <a:r>
              <a:rPr lang="ru-RU" sz="1800" spc="-35" dirty="0">
                <a:latin typeface="Calibri"/>
                <a:cs typeface="Calibri"/>
              </a:rPr>
              <a:t> </a:t>
            </a:r>
            <a:r>
              <a:rPr lang="ru-RU" sz="1800" spc="-10" dirty="0">
                <a:latin typeface="Calibri"/>
                <a:cs typeface="Calibri"/>
              </a:rPr>
              <a:t>должников</a:t>
            </a:r>
            <a:r>
              <a:rPr lang="ru-RU" sz="1800" spc="-45" dirty="0">
                <a:latin typeface="Calibri"/>
                <a:cs typeface="Calibri"/>
              </a:rPr>
              <a:t> </a:t>
            </a:r>
            <a:r>
              <a:rPr lang="ru-RU" sz="1800" spc="-25" dirty="0">
                <a:latin typeface="Calibri"/>
                <a:cs typeface="Calibri"/>
              </a:rPr>
              <a:t>на </a:t>
            </a:r>
            <a:r>
              <a:rPr lang="ru-RU" sz="1800" spc="-10" dirty="0">
                <a:latin typeface="Calibri"/>
                <a:cs typeface="Calibri"/>
              </a:rPr>
              <a:t>комиссии по мобилизации</a:t>
            </a:r>
            <a:endParaRPr lang="ru-RU" sz="1800" dirty="0">
              <a:latin typeface="Calibri"/>
              <a:cs typeface="Calibri"/>
            </a:endParaRPr>
          </a:p>
          <a:p>
            <a:pPr marR="19050" algn="ctr">
              <a:lnSpc>
                <a:spcPct val="100000"/>
              </a:lnSpc>
            </a:pPr>
            <a:r>
              <a:rPr lang="ru-RU" sz="1800" b="1" dirty="0">
                <a:solidFill>
                  <a:srgbClr val="095E5E"/>
                </a:solidFill>
                <a:latin typeface="Calibri"/>
                <a:cs typeface="Calibri"/>
              </a:rPr>
              <a:t>+</a:t>
            </a:r>
            <a:r>
              <a:rPr lang="ru-RU" sz="1800" b="1" spc="-2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lang="ru-RU" sz="1800" b="1" dirty="0">
                <a:solidFill>
                  <a:srgbClr val="095E5E"/>
                </a:solidFill>
                <a:latin typeface="Calibri"/>
                <a:cs typeface="Calibri"/>
              </a:rPr>
              <a:t>1 986,2 тыс.</a:t>
            </a:r>
            <a:r>
              <a:rPr lang="ru-RU" sz="1800" b="1" spc="-35" dirty="0">
                <a:solidFill>
                  <a:srgbClr val="095E5E"/>
                </a:solidFill>
                <a:latin typeface="Calibri"/>
                <a:cs typeface="Calibri"/>
              </a:rPr>
              <a:t> </a:t>
            </a:r>
            <a:r>
              <a:rPr lang="ru-RU" sz="1800" b="1" spc="-10" dirty="0">
                <a:solidFill>
                  <a:srgbClr val="095E5E"/>
                </a:solidFill>
                <a:latin typeface="Calibri"/>
                <a:cs typeface="Calibri"/>
              </a:rPr>
              <a:t>рублей</a:t>
            </a:r>
            <a:endParaRPr lang="ru-RU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1031748" y="1905000"/>
            <a:ext cx="5181600" cy="205633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83820" marR="5080" indent="-71755">
              <a:lnSpc>
                <a:spcPts val="7450"/>
              </a:lnSpc>
              <a:spcBef>
                <a:spcPts val="1035"/>
              </a:spcBef>
            </a:pPr>
            <a:r>
              <a:rPr sz="6900" spc="-10" dirty="0"/>
              <a:t>РАСХОДЫ БЮДЖЕТА</a:t>
            </a:r>
            <a:endParaRPr sz="69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D82515-1D9E-1B35-2D89-F669BC9C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407"/>
            <a:ext cx="6934200" cy="44453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60F1F9-EA14-7C18-9190-7274C021B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2209800" cy="14954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2F1E94-CCE2-9D67-44B9-79FFBDEFB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30" y="5345166"/>
            <a:ext cx="2270666" cy="15128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89C12A-040E-21D4-B3BD-5D8F179CE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47" y="5345165"/>
            <a:ext cx="2242203" cy="14842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7AAA60-3481-C6CF-BF01-78DE82FFA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32" y="5345165"/>
            <a:ext cx="2376365" cy="14842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BD7224-F7BD-B601-2269-2CC347BEF3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69" y="5345165"/>
            <a:ext cx="2171319" cy="1484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614" y="431038"/>
            <a:ext cx="74891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Структура</a:t>
            </a:r>
            <a:r>
              <a:rPr sz="2700" spc="-35" dirty="0"/>
              <a:t> </a:t>
            </a:r>
            <a:r>
              <a:rPr sz="2700" dirty="0"/>
              <a:t>расходов</a:t>
            </a:r>
            <a:r>
              <a:rPr sz="2700" spc="-25" dirty="0"/>
              <a:t> </a:t>
            </a:r>
            <a:r>
              <a:rPr sz="2700" dirty="0"/>
              <a:t>бюджета </a:t>
            </a:r>
            <a:r>
              <a:rPr sz="2700" dirty="0" err="1"/>
              <a:t>за</a:t>
            </a:r>
            <a:r>
              <a:rPr sz="2700" spc="-30" dirty="0"/>
              <a:t> </a:t>
            </a:r>
            <a:r>
              <a:rPr lang="ru-RU" sz="2700" dirty="0"/>
              <a:t>2023</a:t>
            </a:r>
            <a:r>
              <a:rPr sz="2700" spc="-15" dirty="0"/>
              <a:t> </a:t>
            </a:r>
            <a:r>
              <a:rPr sz="2700" spc="-25" dirty="0" err="1"/>
              <a:t>го</a:t>
            </a:r>
            <a:r>
              <a:rPr lang="ru-RU" sz="2700" spc="-25" dirty="0"/>
              <a:t>д </a:t>
            </a:r>
            <a:r>
              <a:rPr sz="2700" dirty="0" err="1"/>
              <a:t>Расходы</a:t>
            </a:r>
            <a:r>
              <a:rPr sz="2700" spc="-45" dirty="0"/>
              <a:t> </a:t>
            </a:r>
            <a:r>
              <a:rPr lang="ru-RU" sz="2700" spc="-45" dirty="0"/>
              <a:t>481 286,3</a:t>
            </a:r>
            <a:r>
              <a:rPr sz="2700" spc="-45" dirty="0"/>
              <a:t> </a:t>
            </a:r>
            <a:r>
              <a:rPr sz="2200" dirty="0"/>
              <a:t>млн.</a:t>
            </a:r>
            <a:r>
              <a:rPr sz="2200" spc="-30" dirty="0"/>
              <a:t> </a:t>
            </a:r>
            <a:r>
              <a:rPr sz="2200" spc="-10" dirty="0"/>
              <a:t>рублей</a:t>
            </a:r>
            <a:endParaRPr sz="220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0" y="-30684"/>
            <a:ext cx="792480" cy="6858000"/>
            <a:chOff x="0" y="0"/>
            <a:chExt cx="792480" cy="6858000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5835" y="6538963"/>
            <a:ext cx="166370" cy="1345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9A4A38-21E1-3BAC-01EA-11836581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BBCCDAA-8D35-B453-15AE-CC5BDDE6F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584731"/>
              </p:ext>
            </p:extLst>
          </p:nvPr>
        </p:nvGraphicFramePr>
        <p:xfrm>
          <a:off x="839688" y="1274859"/>
          <a:ext cx="11008939" cy="512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863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210" y="308864"/>
            <a:ext cx="106095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91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Исполнение</a:t>
            </a:r>
            <a:r>
              <a:rPr spc="-35" dirty="0"/>
              <a:t> </a:t>
            </a:r>
            <a:r>
              <a:rPr dirty="0"/>
              <a:t>расходов</a:t>
            </a:r>
            <a:r>
              <a:rPr spc="-10" dirty="0"/>
              <a:t> </a:t>
            </a:r>
            <a:r>
              <a:rPr dirty="0"/>
              <a:t>бюджета</a:t>
            </a:r>
            <a:r>
              <a:rPr spc="-10" dirty="0"/>
              <a:t> </a:t>
            </a:r>
            <a:r>
              <a:rPr dirty="0" err="1"/>
              <a:t>за</a:t>
            </a:r>
            <a:r>
              <a:rPr spc="-25" dirty="0"/>
              <a:t> </a:t>
            </a:r>
            <a:r>
              <a:rPr lang="ru-RU" dirty="0"/>
              <a:t>2023</a:t>
            </a:r>
            <a:r>
              <a:rPr spc="-5" dirty="0"/>
              <a:t> </a:t>
            </a:r>
            <a:r>
              <a:rPr spc="-25" dirty="0" err="1"/>
              <a:t>год</a:t>
            </a:r>
            <a:r>
              <a:rPr lang="ru-RU" spc="-25" dirty="0"/>
              <a:t> </a:t>
            </a:r>
            <a:r>
              <a:rPr sz="2200" dirty="0"/>
              <a:t>(</a:t>
            </a:r>
            <a:r>
              <a:rPr lang="ru-RU" sz="2200" dirty="0" err="1"/>
              <a:t>тыс</a:t>
            </a:r>
            <a:r>
              <a:rPr sz="2200" dirty="0"/>
              <a:t>.</a:t>
            </a:r>
            <a:r>
              <a:rPr sz="2200" spc="-60" dirty="0"/>
              <a:t> </a:t>
            </a:r>
            <a:r>
              <a:rPr sz="2200" spc="-20" dirty="0"/>
              <a:t>руб.)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914" y="1161282"/>
            <a:ext cx="10370853" cy="532029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78561"/>
              </p:ext>
            </p:extLst>
          </p:nvPr>
        </p:nvGraphicFramePr>
        <p:xfrm>
          <a:off x="1280614" y="838200"/>
          <a:ext cx="10073186" cy="5954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6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0985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F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Отклонение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35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400" spc="1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b="1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64 774,8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69 238,8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68 942,7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101,0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4167,9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106,4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77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dirty="0" err="1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-1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4826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1 135,6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1 368,9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1 368,9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233,3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120,5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 err="1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-2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безопасность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11 923,5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4 325,1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4 280,1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99,0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-7643,4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aseline="3472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35,9</a:t>
                      </a:r>
                      <a:endParaRPr sz="2000" baseline="3472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56805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lang="ru-RU" sz="1400" spc="6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хозяйство</a:t>
                      </a: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20 240,7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20 492,2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20 399,6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99,5</a:t>
                      </a: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158,9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2000" baseline="3472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100,8</a:t>
                      </a:r>
                      <a:endParaRPr sz="2000" baseline="3472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spc="-2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288 652,0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295 545,8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294 868,3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79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99,8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6216,3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102,2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3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42 791,1</a:t>
                      </a:r>
                      <a:endParaRPr sz="1400" b="1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34 962,1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34 962,1</a:t>
                      </a:r>
                      <a:endParaRPr sz="1400" b="1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-7829,0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81,7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spc="-1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политика</a:t>
                      </a:r>
                      <a:endParaRPr lang="ru-RU"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ru-RU" sz="1400" b="1" spc="-2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10 469,2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8 268,3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7 102,4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0209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85,9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-3366,8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67,8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27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400" spc="-4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400" spc="-1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спорт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111,1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10 372,3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10 372,3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10261,2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В 93 раза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Средства массовой информации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1 632,2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2 133,8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2 133,8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501,6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130,7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1235"/>
                  </a:ext>
                </a:extLst>
              </a:tr>
              <a:tr h="317181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400" spc="-1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spc="-3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долга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159,8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471,7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6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471,7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311,9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В 3 раза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61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 бюджетной системы РФ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-25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33 674,0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36 375,1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685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36 375,1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79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2701,1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Times New Roman"/>
                          <a:cs typeface="Times New Roman"/>
                        </a:rPr>
                        <a:t>108,0</a:t>
                      </a:r>
                      <a:endParaRPr sz="1400" dirty="0">
                        <a:solidFill>
                          <a:srgbClr val="00808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155">
                <a:tc>
                  <a:txBody>
                    <a:bodyPr/>
                    <a:lstStyle/>
                    <a:p>
                      <a:pPr marL="1098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ИТОГО: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475 564,14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483 563,3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481 286,3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99,5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5722,16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ru-RU" sz="1600" dirty="0">
                          <a:latin typeface="Times New Roman"/>
                          <a:cs typeface="Times New Roman"/>
                        </a:rPr>
                        <a:t>101,2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9764" y="-34702"/>
            <a:ext cx="792480" cy="6858000"/>
            <a:chOff x="0" y="0"/>
            <a:chExt cx="79248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95835" y="6611201"/>
            <a:ext cx="161290" cy="134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F08B08-4D29-EF90-700F-ECE0721B9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255" y="38811"/>
            <a:ext cx="9658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Средняя</a:t>
            </a:r>
            <a:r>
              <a:rPr sz="1800" spc="-50" dirty="0"/>
              <a:t> </a:t>
            </a:r>
            <a:r>
              <a:rPr sz="1800" dirty="0"/>
              <a:t>заработная</a:t>
            </a:r>
            <a:r>
              <a:rPr sz="1800" spc="-30" dirty="0"/>
              <a:t> </a:t>
            </a:r>
            <a:r>
              <a:rPr sz="1800" dirty="0"/>
              <a:t>плата</a:t>
            </a:r>
            <a:r>
              <a:rPr sz="1800" spc="-35" dirty="0"/>
              <a:t> </a:t>
            </a:r>
            <a:r>
              <a:rPr sz="1800" dirty="0"/>
              <a:t>отдельных</a:t>
            </a:r>
            <a:r>
              <a:rPr sz="1800" spc="-30" dirty="0"/>
              <a:t> </a:t>
            </a:r>
            <a:r>
              <a:rPr sz="1800" dirty="0"/>
              <a:t>категорий</a:t>
            </a:r>
            <a:r>
              <a:rPr sz="1800" spc="-30" dirty="0"/>
              <a:t> </a:t>
            </a:r>
            <a:r>
              <a:rPr sz="1800" spc="-10" dirty="0"/>
              <a:t>работников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6629" y="224507"/>
            <a:ext cx="6980555" cy="1315617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lang="en-US" b="1" dirty="0">
                <a:solidFill>
                  <a:srgbClr val="0F8F90"/>
                </a:solidFill>
                <a:latin typeface="Century Gothic"/>
                <a:cs typeface="Century Gothic"/>
              </a:rPr>
              <a:t>                 </a:t>
            </a:r>
            <a:r>
              <a:rPr b="1" dirty="0" err="1">
                <a:solidFill>
                  <a:srgbClr val="0F8F90"/>
                </a:solidFill>
                <a:latin typeface="Century Gothic"/>
                <a:cs typeface="Century Gothic"/>
              </a:rPr>
              <a:t>бюджетной</a:t>
            </a:r>
            <a:r>
              <a:rPr b="1" dirty="0">
                <a:solidFill>
                  <a:srgbClr val="0F8F90"/>
                </a:solidFill>
                <a:latin typeface="Century Gothic"/>
                <a:cs typeface="Century Gothic"/>
              </a:rPr>
              <a:t> сферы </a:t>
            </a:r>
            <a:r>
              <a:rPr b="1" dirty="0" err="1">
                <a:solidFill>
                  <a:srgbClr val="0F8F90"/>
                </a:solidFill>
                <a:latin typeface="Century Gothic"/>
                <a:cs typeface="Century Gothic"/>
              </a:rPr>
              <a:t>за</a:t>
            </a:r>
            <a:r>
              <a:rPr b="1" spc="-10" dirty="0">
                <a:solidFill>
                  <a:srgbClr val="0F8F90"/>
                </a:solidFill>
                <a:latin typeface="Century Gothic"/>
                <a:cs typeface="Century Gothic"/>
              </a:rPr>
              <a:t> 201</a:t>
            </a:r>
            <a:r>
              <a:rPr lang="ru-RU" b="1" spc="-10" dirty="0">
                <a:solidFill>
                  <a:srgbClr val="0F8F90"/>
                </a:solidFill>
                <a:latin typeface="Century Gothic"/>
                <a:cs typeface="Century Gothic"/>
              </a:rPr>
              <a:t>5</a:t>
            </a:r>
            <a:r>
              <a:rPr b="1" spc="-10" dirty="0">
                <a:solidFill>
                  <a:srgbClr val="0F8F90"/>
                </a:solidFill>
                <a:latin typeface="Century Gothic"/>
                <a:cs typeface="Century Gothic"/>
              </a:rPr>
              <a:t>-</a:t>
            </a:r>
            <a:r>
              <a:rPr lang="ru-RU" b="1" dirty="0">
                <a:solidFill>
                  <a:srgbClr val="0F8F90"/>
                </a:solidFill>
                <a:latin typeface="Century Gothic"/>
                <a:cs typeface="Century Gothic"/>
              </a:rPr>
              <a:t>202</a:t>
            </a:r>
            <a:r>
              <a:rPr lang="en-US" b="1" dirty="0">
                <a:solidFill>
                  <a:srgbClr val="0F8F90"/>
                </a:solidFill>
                <a:latin typeface="Century Gothic"/>
                <a:cs typeface="Century Gothic"/>
              </a:rPr>
              <a:t>2</a:t>
            </a:r>
            <a:r>
              <a:rPr b="1" spc="5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0F8F90"/>
                </a:solidFill>
                <a:latin typeface="Century Gothic"/>
                <a:cs typeface="Century Gothic"/>
              </a:rPr>
              <a:t>годы</a:t>
            </a:r>
            <a:r>
              <a:rPr b="1" spc="-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0F8F90"/>
                </a:solidFill>
                <a:latin typeface="Century Gothic"/>
                <a:cs typeface="Century Gothic"/>
              </a:rPr>
              <a:t>( </a:t>
            </a:r>
            <a:r>
              <a:rPr b="1" spc="-10" dirty="0">
                <a:solidFill>
                  <a:srgbClr val="0F8F90"/>
                </a:solidFill>
                <a:latin typeface="Century Gothic"/>
                <a:cs typeface="Century Gothic"/>
              </a:rPr>
              <a:t>руб.)</a:t>
            </a:r>
            <a:endParaRPr dirty="0">
              <a:latin typeface="Century Gothic"/>
              <a:cs typeface="Century Gothic"/>
            </a:endParaRPr>
          </a:p>
          <a:p>
            <a:pPr marL="385445" algn="ctr">
              <a:lnSpc>
                <a:spcPct val="100000"/>
              </a:lnSpc>
              <a:spcBef>
                <a:spcPts val="765"/>
              </a:spcBef>
            </a:pP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Реализация</a:t>
            </a:r>
            <a:r>
              <a:rPr sz="1300" b="1" spc="-2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Указа</a:t>
            </a:r>
            <a:r>
              <a:rPr sz="1300" b="1" spc="-2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Президента РФ</a:t>
            </a:r>
            <a:r>
              <a:rPr sz="13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от</a:t>
            </a:r>
            <a:r>
              <a:rPr sz="13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7</a:t>
            </a:r>
            <a:r>
              <a:rPr sz="13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мая</a:t>
            </a:r>
            <a:r>
              <a:rPr sz="1300" b="1" spc="-5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2012</a:t>
            </a:r>
            <a:r>
              <a:rPr sz="1300" b="1" spc="-3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0F8F90"/>
                </a:solidFill>
                <a:latin typeface="Century Gothic"/>
                <a:cs typeface="Century Gothic"/>
              </a:rPr>
              <a:t>№597</a:t>
            </a:r>
            <a:endParaRPr sz="1300" dirty="0">
              <a:latin typeface="Century Gothic"/>
              <a:cs typeface="Century Gothic"/>
            </a:endParaRPr>
          </a:p>
          <a:p>
            <a:pPr marL="554355" marR="163195" algn="ctr">
              <a:lnSpc>
                <a:spcPct val="143800"/>
              </a:lnSpc>
              <a:spcBef>
                <a:spcPts val="10"/>
              </a:spcBef>
            </a:pP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«О</a:t>
            </a:r>
            <a:r>
              <a:rPr sz="1300" b="1" spc="-3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мероприятиях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по</a:t>
            </a:r>
            <a:r>
              <a:rPr sz="1300" b="1" spc="-4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реализации</a:t>
            </a:r>
            <a:r>
              <a:rPr sz="1300" b="1" spc="-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государственной</a:t>
            </a:r>
            <a:r>
              <a:rPr sz="1300" b="1" spc="1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социальной</a:t>
            </a:r>
            <a:r>
              <a:rPr sz="1300" b="1" spc="-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политики»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(фактическая</a:t>
            </a:r>
            <a:r>
              <a:rPr sz="1300" b="1" spc="-6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0F8F90"/>
                </a:solidFill>
                <a:latin typeface="Century Gothic"/>
                <a:cs typeface="Century Gothic"/>
              </a:rPr>
              <a:t>заработная</a:t>
            </a:r>
            <a:r>
              <a:rPr sz="1300" b="1" spc="-6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плата)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9470" y="714356"/>
            <a:ext cx="12496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Рост</a:t>
            </a:r>
            <a:r>
              <a:rPr sz="1200" b="1" i="1" spc="-35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0C6D6C"/>
                </a:solidFill>
                <a:latin typeface="Times New Roman"/>
                <a:cs typeface="Times New Roman"/>
              </a:rPr>
              <a:t>средней заработной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платы</a:t>
            </a:r>
            <a:r>
              <a:rPr sz="1200" b="1" i="1" spc="-30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в </a:t>
            </a:r>
            <a:r>
              <a:rPr lang="ru-RU"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202</a:t>
            </a:r>
            <a:r>
              <a:rPr lang="en-US"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2</a:t>
            </a:r>
            <a:r>
              <a:rPr sz="1200" b="1" i="1" spc="5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spc="-20" dirty="0">
                <a:solidFill>
                  <a:srgbClr val="0C6D6C"/>
                </a:solidFill>
                <a:latin typeface="Times New Roman"/>
                <a:cs typeface="Times New Roman"/>
              </a:rPr>
              <a:t>году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по</a:t>
            </a:r>
            <a:r>
              <a:rPr sz="1200" b="1" i="1" spc="-20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сравнению</a:t>
            </a:r>
            <a:r>
              <a:rPr sz="1200" b="1" i="1" spc="-20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spc="-50" dirty="0">
                <a:solidFill>
                  <a:srgbClr val="0C6D6C"/>
                </a:solidFill>
                <a:latin typeface="Times New Roman"/>
                <a:cs typeface="Times New Roman"/>
              </a:rPr>
              <a:t>с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201</a:t>
            </a:r>
            <a:r>
              <a:rPr lang="ru-RU"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5</a:t>
            </a:r>
            <a:r>
              <a:rPr sz="1200" b="1" i="1" spc="-20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0C6D6C"/>
                </a:solidFill>
                <a:latin typeface="Times New Roman"/>
                <a:cs typeface="Times New Roman"/>
              </a:rPr>
              <a:t>годом</a:t>
            </a:r>
            <a:r>
              <a:rPr sz="1200" b="1" i="1" spc="-15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C6D6C"/>
                </a:solidFill>
                <a:latin typeface="Times New Roman"/>
                <a:cs typeface="Times New Roman"/>
              </a:rPr>
              <a:t>(в</a:t>
            </a:r>
            <a:r>
              <a:rPr sz="1200" b="1" i="1" spc="-5" dirty="0">
                <a:solidFill>
                  <a:srgbClr val="0C6D6C"/>
                </a:solidFill>
                <a:latin typeface="Times New Roman"/>
                <a:cs typeface="Times New Roman"/>
              </a:rPr>
              <a:t> </a:t>
            </a:r>
            <a:r>
              <a:rPr sz="1200" b="1" i="1" spc="-25" dirty="0">
                <a:solidFill>
                  <a:srgbClr val="0C6D6C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2032" y="2207400"/>
            <a:ext cx="78219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7030A0"/>
                </a:solidFill>
                <a:latin typeface="Times New Roman"/>
                <a:cs typeface="Times New Roman"/>
              </a:rPr>
              <a:t>+</a:t>
            </a:r>
            <a:r>
              <a:rPr sz="15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180,1</a:t>
            </a:r>
            <a:r>
              <a:rPr sz="140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%</a:t>
            </a:r>
            <a:endParaRPr sz="1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2033" y="4172400"/>
            <a:ext cx="79425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ru-RU" sz="1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185,5</a:t>
            </a:r>
            <a:r>
              <a:rPr sz="15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%</a:t>
            </a:r>
            <a:endParaRPr sz="15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324" y="5124408"/>
            <a:ext cx="762001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dirty="0">
                <a:solidFill>
                  <a:srgbClr val="0070C0"/>
                </a:solidFill>
                <a:latin typeface="Times New Roman"/>
                <a:cs typeface="Times New Roman"/>
              </a:rPr>
              <a:t>+</a:t>
            </a:r>
            <a:r>
              <a:rPr sz="15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135,3</a:t>
            </a:r>
            <a:r>
              <a:rPr sz="16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%</a:t>
            </a:r>
            <a:endParaRPr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6350" y="0"/>
            <a:ext cx="807720" cy="6870700"/>
            <a:chOff x="-6350" y="0"/>
            <a:chExt cx="807720" cy="687070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00862" cy="8221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5" y="2930651"/>
              <a:ext cx="380276" cy="180975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2157" y="2999459"/>
            <a:ext cx="205104" cy="167767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rgbClr val="0F8F90"/>
                </a:solidFill>
                <a:latin typeface="Century Gothic"/>
                <a:cs typeface="Century Gothic"/>
              </a:rPr>
              <a:t>Перейти</a:t>
            </a:r>
            <a:r>
              <a:rPr sz="1150" spc="-2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150" dirty="0">
                <a:solidFill>
                  <a:srgbClr val="0F8F90"/>
                </a:solidFill>
                <a:latin typeface="Century Gothic"/>
                <a:cs typeface="Century Gothic"/>
              </a:rPr>
              <a:t>к</a:t>
            </a:r>
            <a:r>
              <a:rPr sz="1150" spc="-2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150" spc="-10" dirty="0">
                <a:solidFill>
                  <a:srgbClr val="0F8F90"/>
                </a:solidFill>
                <a:latin typeface="Century Gothic"/>
                <a:cs typeface="Century Gothic"/>
              </a:rPr>
              <a:t>оглавлению</a:t>
            </a:r>
            <a:endParaRPr sz="1150">
              <a:latin typeface="Century Gothic"/>
              <a:cs typeface="Century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12472" y="6572453"/>
            <a:ext cx="186944" cy="134518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243327" y="1693164"/>
            <a:ext cx="8688705" cy="0"/>
          </a:xfrm>
          <a:custGeom>
            <a:avLst/>
            <a:gdLst/>
            <a:ahLst/>
            <a:cxnLst/>
            <a:rect l="l" t="t" r="r" b="b"/>
            <a:pathLst>
              <a:path w="8688705">
                <a:moveTo>
                  <a:pt x="0" y="0"/>
                </a:moveTo>
                <a:lnTo>
                  <a:pt x="86883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40358" y="6297167"/>
            <a:ext cx="152949" cy="93715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9864437" y="2999460"/>
            <a:ext cx="1924858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400">
              <a:lnSpc>
                <a:spcPts val="1545"/>
              </a:lnSpc>
              <a:spcBef>
                <a:spcPts val="100"/>
              </a:spcBef>
            </a:pPr>
            <a:r>
              <a:rPr lang="ru-RU" sz="1500" b="1" spc="-10" dirty="0">
                <a:solidFill>
                  <a:srgbClr val="59B364"/>
                </a:solidFill>
                <a:latin typeface="Times New Roman"/>
                <a:cs typeface="Times New Roman"/>
              </a:rPr>
              <a:t>+161,3</a:t>
            </a:r>
            <a:r>
              <a:rPr sz="1400" b="1" spc="-10" dirty="0">
                <a:solidFill>
                  <a:srgbClr val="59B364"/>
                </a:solidFill>
                <a:latin typeface="Times New Roman"/>
                <a:cs typeface="Times New Roman"/>
              </a:rPr>
              <a:t>%</a:t>
            </a:r>
            <a:endParaRPr sz="1400" dirty="0">
              <a:solidFill>
                <a:srgbClr val="59B364"/>
              </a:solidFill>
              <a:latin typeface="Times New Roman"/>
              <a:cs typeface="Times New Roman"/>
            </a:endParaRPr>
          </a:p>
        </p:txBody>
      </p:sp>
      <p:grpSp>
        <p:nvGrpSpPr>
          <p:cNvPr id="111" name="object 13"/>
          <p:cNvGrpSpPr/>
          <p:nvPr/>
        </p:nvGrpSpPr>
        <p:grpSpPr>
          <a:xfrm>
            <a:off x="1" y="0"/>
            <a:ext cx="790574" cy="6858000"/>
            <a:chOff x="-6350" y="0"/>
            <a:chExt cx="807212" cy="6858000"/>
          </a:xfrm>
        </p:grpSpPr>
        <p:sp>
          <p:nvSpPr>
            <p:cNvPr id="112" name="object 1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00862" cy="822198"/>
            </a:xfrm>
            <a:prstGeom prst="rect">
              <a:avLst/>
            </a:prstGeom>
          </p:spPr>
        </p:pic>
        <p:pic>
          <p:nvPicPr>
            <p:cNvPr id="115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5" y="2930651"/>
              <a:ext cx="380276" cy="1809750"/>
            </a:xfrm>
            <a:prstGeom prst="rect">
              <a:avLst/>
            </a:prstGeom>
          </p:spPr>
        </p:pic>
        <p:sp>
          <p:nvSpPr>
            <p:cNvPr id="116" name="object 14"/>
            <p:cNvSpPr/>
            <p:nvPr/>
          </p:nvSpPr>
          <p:spPr>
            <a:xfrm>
              <a:off x="-6350" y="1078791"/>
              <a:ext cx="792480" cy="5779209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1717662823"/>
              </p:ext>
            </p:extLst>
          </p:nvPr>
        </p:nvGraphicFramePr>
        <p:xfrm>
          <a:off x="1171575" y="1228156"/>
          <a:ext cx="9810749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608" y="201929"/>
            <a:ext cx="5228590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Общегосударственные</a:t>
            </a:r>
            <a:r>
              <a:rPr spc="10" dirty="0"/>
              <a:t> </a:t>
            </a:r>
            <a:r>
              <a:rPr spc="-10" dirty="0"/>
              <a:t>вопросы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2200" dirty="0"/>
              <a:t>(млн.</a:t>
            </a:r>
            <a:r>
              <a:rPr sz="2200" spc="-60" dirty="0"/>
              <a:t> </a:t>
            </a:r>
            <a:r>
              <a:rPr sz="2200" spc="-20" dirty="0"/>
              <a:t>руб.)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301" y="1034785"/>
            <a:ext cx="11073421" cy="542851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16033"/>
              </p:ext>
            </p:extLst>
          </p:nvPr>
        </p:nvGraphicFramePr>
        <p:xfrm>
          <a:off x="1106462" y="1109090"/>
          <a:ext cx="10864214" cy="4872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ПОДРАЗДЕЛЫ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F9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Отклонение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3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сумма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R="55753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367030" indent="-267335">
                        <a:lnSpc>
                          <a:spcPct val="100000"/>
                        </a:lnSpc>
                        <a:spcBef>
                          <a:spcPts val="725"/>
                        </a:spcBef>
                        <a:buClr>
                          <a:srgbClr val="990033"/>
                        </a:buClr>
                        <a:buSzPct val="75000"/>
                        <a:buFont typeface="Wingdings"/>
                        <a:buChar char="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r>
                        <a:rPr sz="1200" b="1" spc="-65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органов</a:t>
                      </a:r>
                      <a:r>
                        <a:rPr sz="1200" b="1" spc="-2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местного</a:t>
                      </a:r>
                      <a:r>
                        <a:rPr sz="1200" b="1" spc="-3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самоуправления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35,9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35,4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-0,5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98,6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367030" indent="-267335">
                        <a:lnSpc>
                          <a:spcPct val="100000"/>
                        </a:lnSpc>
                        <a:spcBef>
                          <a:spcPts val="730"/>
                        </a:spcBef>
                        <a:buClr>
                          <a:srgbClr val="990033"/>
                        </a:buClr>
                        <a:buSzPct val="75000"/>
                        <a:buFont typeface="Wingdings"/>
                        <a:buChar char="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sz="1200" b="1" spc="-55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200" b="1" spc="-25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выборов</a:t>
                      </a:r>
                      <a:r>
                        <a:rPr sz="1200" b="1" spc="-5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4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референдумов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spc="-25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514">
                <a:tc>
                  <a:txBody>
                    <a:bodyPr/>
                    <a:lstStyle/>
                    <a:p>
                      <a:pPr marL="99695" indent="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990033"/>
                        </a:buClr>
                        <a:buSzPct val="75000"/>
                        <a:buFont typeface="Wingdings"/>
                        <a:buNone/>
                        <a:tabLst>
                          <a:tab pos="367030" algn="l"/>
                          <a:tab pos="367665" algn="l"/>
                        </a:tabLst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769">
                <a:tc>
                  <a:txBody>
                    <a:bodyPr/>
                    <a:lstStyle/>
                    <a:p>
                      <a:pPr marL="367030" indent="-267335">
                        <a:lnSpc>
                          <a:spcPct val="100000"/>
                        </a:lnSpc>
                        <a:spcBef>
                          <a:spcPts val="730"/>
                        </a:spcBef>
                        <a:buClr>
                          <a:srgbClr val="990033"/>
                        </a:buClr>
                        <a:buSzPct val="75000"/>
                        <a:buFont typeface="Wingdings"/>
                        <a:buChar char="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Другие</a:t>
                      </a:r>
                      <a:r>
                        <a:rPr sz="1200" b="1" spc="-5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1200" b="1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C6D6C"/>
                          </a:solidFill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31,1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33,5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2,4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107,7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8641">
                <a:tc>
                  <a:txBody>
                    <a:bodyPr/>
                    <a:lstStyle/>
                    <a:p>
                      <a:pPr marL="548640" indent="-182245">
                        <a:lnSpc>
                          <a:spcPct val="100000"/>
                        </a:lnSpc>
                        <a:spcBef>
                          <a:spcPts val="545"/>
                        </a:spcBef>
                        <a:buClr>
                          <a:srgbClr val="084544"/>
                        </a:buClr>
                        <a:buSzPct val="72727"/>
                        <a:buFont typeface="Wingdings"/>
                        <a:buChar char=""/>
                        <a:tabLst>
                          <a:tab pos="549275" algn="l"/>
                        </a:tabLst>
                      </a:pPr>
                      <a:r>
                        <a:rPr sz="1100" i="1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sz="1100" i="1" spc="-45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100" i="1" spc="-45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0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муниципальных</a:t>
                      </a:r>
                      <a:r>
                        <a:rPr sz="1100" i="1" spc="-45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 err="1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учреждений</a:t>
                      </a:r>
                      <a:r>
                        <a:rPr sz="1100" i="1" spc="-15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10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100" i="1" spc="-10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МБО «Архив»</a:t>
                      </a:r>
                      <a:r>
                        <a:rPr sz="1100" i="1" spc="-10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lang="ru-RU" sz="1100" i="1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МБУ «Хозяйственная группа»</a:t>
                      </a:r>
                      <a:r>
                        <a:rPr sz="1100" i="1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100" i="1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 МБУ ЦБ Администрации</a:t>
                      </a:r>
                      <a:r>
                        <a:rPr sz="1100" i="1" spc="-10" dirty="0">
                          <a:solidFill>
                            <a:srgbClr val="0A5F5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b="1" spc="-2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27,6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1,4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lang="ru-RU" sz="1400" dirty="0">
                          <a:solidFill>
                            <a:srgbClr val="008080"/>
                          </a:solidFill>
                          <a:latin typeface="Arial"/>
                          <a:cs typeface="Arial"/>
                        </a:rPr>
                        <a:t>105,1</a:t>
                      </a: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64">
                <a:tc>
                  <a:txBody>
                    <a:bodyPr/>
                    <a:lstStyle/>
                    <a:p>
                      <a:pPr marL="366395" indent="0">
                        <a:lnSpc>
                          <a:spcPct val="100000"/>
                        </a:lnSpc>
                        <a:spcBef>
                          <a:spcPts val="520"/>
                        </a:spcBef>
                        <a:buClr>
                          <a:srgbClr val="084544"/>
                        </a:buClr>
                        <a:buSzPct val="72727"/>
                        <a:buFont typeface="Wingdings"/>
                        <a:buNone/>
                        <a:tabLst>
                          <a:tab pos="558165" algn="l"/>
                        </a:tabLst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 dirty="0">
                        <a:solidFill>
                          <a:srgbClr val="00808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ИТОГО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6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67,0</a:t>
                      </a:r>
                      <a:endParaRPr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68,9</a:t>
                      </a:r>
                      <a:endParaRPr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1,9</a:t>
                      </a:r>
                      <a:endParaRPr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102,8</a:t>
                      </a:r>
                      <a:endParaRPr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-30684"/>
            <a:ext cx="792480" cy="6858000"/>
            <a:chOff x="0" y="0"/>
            <a:chExt cx="79248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7344" y="6567754"/>
            <a:ext cx="151891" cy="1312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5E0065-74A2-0015-40CE-C52D48EDD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/>
              <a:t>Огла</a:t>
            </a:r>
            <a:r>
              <a:rPr lang="ru-RU" spc="-10" dirty="0"/>
              <a:t>в</a:t>
            </a:r>
            <a:r>
              <a:rPr spc="-10" dirty="0" err="1"/>
              <a:t>ление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5309" y="6611201"/>
            <a:ext cx="86995" cy="13129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87533" y="309498"/>
            <a:ext cx="120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F8F90"/>
                </a:solidFill>
                <a:latin typeface="Century Gothic"/>
                <a:cs typeface="Century Gothic"/>
              </a:rPr>
              <a:t>№</a:t>
            </a:r>
            <a:r>
              <a:rPr sz="1800" spc="-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F8F90"/>
                </a:solidFill>
                <a:latin typeface="Century Gothic"/>
                <a:cs typeface="Century Gothic"/>
              </a:rPr>
              <a:t>слайда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46BD1-1601-4525-30AE-5FE06ABE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FFD00-8FBB-4567-720C-EEC56F3D8440}"/>
              </a:ext>
            </a:extLst>
          </p:cNvPr>
          <p:cNvSpPr txBox="1"/>
          <p:nvPr/>
        </p:nvSpPr>
        <p:spPr>
          <a:xfrm>
            <a:off x="1055440" y="1066419"/>
            <a:ext cx="10801200" cy="56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  Исполнение</a:t>
            </a:r>
            <a:r>
              <a:rPr lang="ru-RU" sz="1800" u="sng" spc="-2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lang="ru-RU" sz="1800" u="sng" spc="-5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ru-RU" sz="1800" u="sng" spc="-5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год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</a:rPr>
              <a:t>…………………………………………………………………………….……5</a:t>
            </a:r>
            <a:endParaRPr lang="ru-RU" sz="1800" u="sng" spc="-50" dirty="0">
              <a:solidFill>
                <a:srgbClr val="5E35F5"/>
              </a:solidFill>
              <a:uFill>
                <a:solidFill>
                  <a:srgbClr val="095E5E"/>
                </a:solidFill>
              </a:uFill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800" u="sng" spc="-50" dirty="0">
                <a:solidFill>
                  <a:srgbClr val="5E35F5"/>
                </a:solid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u="sng" spc="869" dirty="0">
                <a:solidFill>
                  <a:srgbClr val="5E35F5"/>
                </a:solid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Доходы</a:t>
            </a:r>
            <a:r>
              <a:rPr lang="ru-RU" sz="1800" u="sng" spc="-4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бюджета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</a:rPr>
              <a:t>.…………………………………………………………………………………….…….6</a:t>
            </a:r>
          </a:p>
          <a:p>
            <a:pPr marL="12700" marR="5080" algn="just">
              <a:lnSpc>
                <a:spcPct val="100000"/>
              </a:lnSpc>
            </a:pPr>
            <a:r>
              <a:rPr lang="ru-RU" u="sng" dirty="0">
                <a:solidFill>
                  <a:srgbClr val="5E35F5"/>
                </a:solid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800" u="sng" spc="894" dirty="0">
                <a:solidFill>
                  <a:srgbClr val="5E35F5"/>
                </a:solid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</a:t>
            </a:r>
            <a:r>
              <a:rPr lang="ru-RU" sz="1800" u="sng" spc="-7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расходов</a:t>
            </a:r>
            <a:r>
              <a:rPr lang="ru-RU" sz="1800" u="sng" spc="-5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бюджета</a:t>
            </a:r>
            <a:r>
              <a:rPr lang="ru-RU" sz="1800" u="sng" spc="-4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lang="ru-RU" sz="1800" u="sng" spc="-6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ru-RU" sz="1800" u="sng" spc="-5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год.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</a:rPr>
              <a:t>………………………………………………….……..16</a:t>
            </a:r>
            <a:r>
              <a:rPr lang="ru-RU" sz="1800" u="sng" spc="-25" dirty="0">
                <a:solidFill>
                  <a:srgbClr val="5E35F5"/>
                </a:solidFill>
                <a:latin typeface="Century Gothic"/>
                <a:cs typeface="Century Gothic"/>
              </a:rPr>
              <a:t> </a:t>
            </a:r>
          </a:p>
          <a:p>
            <a:pPr marL="12700" marR="5080" algn="just">
              <a:lnSpc>
                <a:spcPct val="100000"/>
              </a:lnSpc>
            </a:pPr>
            <a:r>
              <a:rPr lang="ru-RU" u="sng" dirty="0">
                <a:solidFill>
                  <a:srgbClr val="5E35F5"/>
                </a:solidFill>
                <a:latin typeface="Century Gothic"/>
                <a:cs typeface="Century Gothic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800" u="sng" spc="880" dirty="0">
                <a:solidFill>
                  <a:srgbClr val="5E35F5"/>
                </a:solidFill>
                <a:latin typeface="Century Gothic"/>
                <a:cs typeface="Century Gothic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Исполнение</a:t>
            </a:r>
            <a:r>
              <a:rPr lang="ru-RU" sz="1800" u="sng" spc="-3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расходов</a:t>
            </a:r>
            <a:r>
              <a:rPr lang="ru-RU" sz="1800" u="sng" spc="-5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бюджета</a:t>
            </a:r>
            <a:r>
              <a:rPr lang="ru-RU" sz="1800" u="sng" spc="-5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lang="ru-RU" sz="1800" u="sng" spc="-7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</a:t>
            </a:r>
            <a:r>
              <a:rPr lang="ru-RU" sz="1800" u="sng" spc="-6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год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</a:rPr>
              <a:t>.…………………………………...…………..........17</a:t>
            </a:r>
          </a:p>
          <a:p>
            <a:pPr marL="12700" algn="just">
              <a:lnSpc>
                <a:spcPct val="100000"/>
              </a:lnSpc>
            </a:pPr>
            <a:r>
              <a:rPr lang="ru-RU" u="sng" dirty="0">
                <a:solidFill>
                  <a:srgbClr val="5E35F5"/>
                </a:solid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ru-RU" sz="1800" u="sng" dirty="0">
                <a:solidFill>
                  <a:srgbClr val="5E35F5"/>
                </a:solid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800" u="sng" spc="865" dirty="0">
                <a:solidFill>
                  <a:srgbClr val="5E35F5"/>
                </a:solid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Средняя</a:t>
            </a:r>
            <a:r>
              <a:rPr lang="ru-RU" sz="1800" u="sng" spc="-5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заработная</a:t>
            </a:r>
            <a:r>
              <a:rPr lang="ru-RU" sz="1800" u="sng" spc="-6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плата</a:t>
            </a:r>
            <a:r>
              <a:rPr lang="ru-RU" sz="1800" u="sng" spc="-7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отдельных</a:t>
            </a:r>
            <a:r>
              <a:rPr lang="ru-RU" sz="1800" u="sng" spc="-6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категорий</a:t>
            </a:r>
            <a:r>
              <a:rPr lang="ru-RU" sz="1800" u="sng" spc="-6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работников</a:t>
            </a:r>
            <a:r>
              <a:rPr lang="ru-RU" sz="1800" u="sng" spc="-5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бюджетной</a:t>
            </a:r>
            <a:r>
              <a:rPr lang="ru-RU" sz="1800" u="sng" spc="-3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сферы</a:t>
            </a:r>
            <a:endParaRPr lang="ru-RU" sz="1800" u="sng" dirty="0">
              <a:solidFill>
                <a:srgbClr val="5E35F5"/>
              </a:solidFill>
              <a:latin typeface="Century Gothic"/>
              <a:cs typeface="Century Gothic"/>
            </a:endParaRP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за</a:t>
            </a:r>
            <a:r>
              <a:rPr lang="ru-RU" sz="1800" u="sng" spc="-4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2015-</a:t>
            </a: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r>
              <a:rPr lang="ru-RU" sz="1800" u="sng" spc="-2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годы</a:t>
            </a:r>
            <a:r>
              <a:rPr lang="ru-RU" sz="1800" u="sng" spc="-10" dirty="0">
                <a:solidFill>
                  <a:srgbClr val="5E35F5"/>
                </a:solidFill>
                <a:latin typeface="Century Gothic"/>
                <a:cs typeface="Century Gothic"/>
              </a:rPr>
              <a:t>……………………………….……………………………………………………….</a:t>
            </a:r>
            <a:r>
              <a:rPr lang="ru-RU" u="sng" spc="-10" dirty="0">
                <a:solidFill>
                  <a:srgbClr val="5E35F5"/>
                </a:solidFill>
                <a:latin typeface="Century Gothic"/>
                <a:cs typeface="Century Gothic"/>
              </a:rPr>
              <a:t>….18</a:t>
            </a:r>
            <a:endParaRPr lang="ru-RU" sz="1800" u="sng" spc="-25" dirty="0">
              <a:solidFill>
                <a:srgbClr val="5E35F5"/>
              </a:solidFill>
              <a:uFill>
                <a:solidFill>
                  <a:srgbClr val="0A5F5F"/>
                </a:solidFill>
              </a:uFill>
              <a:latin typeface="Century Gothic"/>
              <a:cs typeface="Century Gothic"/>
            </a:endParaRP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u="sng" spc="-2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6.  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Общегосударственные</a:t>
            </a:r>
            <a:r>
              <a:rPr lang="ru-RU" sz="1800" u="sng" spc="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вопросы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……………………………………………………………………...</a:t>
            </a: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19</a:t>
            </a:r>
            <a:endParaRPr lang="ru-RU" sz="1800" u="sng" spc="-10" dirty="0">
              <a:solidFill>
                <a:srgbClr val="5E35F5"/>
              </a:solidFill>
              <a:uFill>
                <a:solidFill>
                  <a:srgbClr val="0A5F5F"/>
                </a:solidFill>
              </a:uFill>
              <a:latin typeface="Century Gothic"/>
              <a:cs typeface="Century Gothic"/>
            </a:endParaRPr>
          </a:p>
          <a:p>
            <a:pPr marL="342900" marR="5080" indent="-342900" algn="l">
              <a:lnSpc>
                <a:spcPct val="100000"/>
              </a:lnSpc>
              <a:buAutoNum type="arabicPeriod" startAt="7"/>
              <a:tabLst>
                <a:tab pos="8881110" algn="l"/>
              </a:tabLst>
            </a:pP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Национальная</a:t>
            </a:r>
            <a:r>
              <a:rPr lang="ru-RU" u="sng" spc="-2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оборона…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…………………………………………………………………….……….…</a:t>
            </a: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20</a:t>
            </a:r>
            <a:endParaRPr lang="ru-RU" sz="1800" u="sng" spc="-10" dirty="0">
              <a:solidFill>
                <a:srgbClr val="5E35F5"/>
              </a:solidFill>
              <a:uFill>
                <a:solidFill>
                  <a:srgbClr val="0A5F5F"/>
                </a:solidFill>
              </a:uFill>
              <a:latin typeface="Century Gothic"/>
              <a:cs typeface="Century Gothic"/>
            </a:endParaRPr>
          </a:p>
          <a:p>
            <a:pPr marL="342900" marR="5080" indent="-342900" algn="l">
              <a:buFontTx/>
              <a:buAutoNum type="arabicPeriod" startAt="7"/>
              <a:tabLst>
                <a:tab pos="8881110" algn="l"/>
              </a:tabLst>
            </a:pP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Национальная</a:t>
            </a:r>
            <a:r>
              <a:rPr lang="ru-RU" u="sng" spc="-2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 </a:t>
            </a: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экономика…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………………………………………………………………….…………21</a:t>
            </a: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9.   Жилищно-коммунальное хозяйство……………………………………………………………….….22</a:t>
            </a: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9.   Образование…………………………………………………………………………………………….….23</a:t>
            </a:r>
          </a:p>
          <a:p>
            <a:pPr marL="342900" marR="5080" indent="-342900" algn="l">
              <a:lnSpc>
                <a:spcPct val="100000"/>
              </a:lnSpc>
              <a:buAutoNum type="arabicPeriod" startAt="10"/>
              <a:tabLst>
                <a:tab pos="8881110" algn="l"/>
              </a:tabLst>
            </a:pPr>
            <a:r>
              <a:rPr lang="ru-RU" sz="1800" u="sng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Культура,</a:t>
            </a:r>
            <a:r>
              <a:rPr lang="ru-RU" sz="1800" u="sng" spc="-55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кинематография</a:t>
            </a: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…………………………………………………………………………..….24</a:t>
            </a:r>
          </a:p>
          <a:p>
            <a:pPr marL="342900" marR="5080" indent="-342900" algn="l">
              <a:buFontTx/>
              <a:buAutoNum type="arabicPeriod" startAt="10"/>
              <a:tabLst>
                <a:tab pos="8881110" algn="l"/>
              </a:tabLst>
            </a:pP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Социальная политика………………………………………………………………………………….… 25</a:t>
            </a:r>
          </a:p>
          <a:p>
            <a:pPr marL="342900" marR="5080" indent="-342900" algn="l">
              <a:buFontTx/>
              <a:buAutoNum type="arabicPeriod" startAt="10"/>
              <a:tabLst>
                <a:tab pos="8881110" algn="l"/>
              </a:tabLst>
            </a:pPr>
            <a:r>
              <a:rPr lang="ru-RU" sz="1800" u="sng" dirty="0">
                <a:solidFill>
                  <a:srgbClr val="5E35F5"/>
                </a:solidFill>
                <a:latin typeface="Century Gothic" panose="020B0502020202020204" pitchFamily="34" charset="0"/>
                <a:cs typeface="Century Gothic"/>
              </a:rPr>
              <a:t>Физическая культура и спорт</a:t>
            </a:r>
            <a:r>
              <a:rPr lang="ru-RU" sz="1800" dirty="0">
                <a:solidFill>
                  <a:srgbClr val="5E35F5"/>
                </a:solidFill>
                <a:latin typeface="Century Gothic" panose="020B0502020202020204" pitchFamily="34" charset="0"/>
                <a:cs typeface="Century Gothic"/>
              </a:rPr>
              <a:t>…………………………………………………………………………...26</a:t>
            </a: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13. Средства массовой информации……………………………………………………………….…..27</a:t>
            </a: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sz="1800" u="sng" spc="-10" dirty="0">
                <a:solidFill>
                  <a:srgbClr val="5E35F5"/>
                </a:solidFill>
                <a:uFill>
                  <a:solidFill>
                    <a:srgbClr val="0A5F5F"/>
                  </a:solidFill>
                </a:uFill>
                <a:latin typeface="Century Gothic"/>
                <a:cs typeface="Century Gothic"/>
              </a:rPr>
              <a:t>14.</a:t>
            </a:r>
            <a:r>
              <a:rPr lang="ru-RU" u="sng" dirty="0">
                <a:solidFill>
                  <a:srgbClr val="5E35F5"/>
                </a:solidFill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Межбюджетные трансферты общего характера бюджетам бюджетной системы          РФ………………………………………………………………………………………………………………….28</a:t>
            </a: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r>
              <a:rPr lang="ru-RU" dirty="0">
                <a:solidFill>
                  <a:srgbClr val="5E35F5"/>
                </a:solidFill>
                <a:latin typeface="Century Gothic" panose="020B0502020202020204" pitchFamily="34" charset="0"/>
                <a:cs typeface="Century Gothic"/>
              </a:rPr>
              <a:t>16.</a:t>
            </a:r>
            <a:r>
              <a:rPr lang="ru-RU" dirty="0">
                <a:solidFill>
                  <a:srgbClr val="5E35F5"/>
                </a:solidFill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Расходы</a:t>
            </a:r>
            <a:r>
              <a:rPr lang="ru-RU" u="sng" spc="-15" dirty="0">
                <a:solidFill>
                  <a:srgbClr val="5E35F5"/>
                </a:solidFill>
                <a:latin typeface="Century Gothic" panose="020B0502020202020204" pitchFamily="34" charset="0"/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на</a:t>
            </a:r>
            <a:r>
              <a:rPr lang="ru-RU" u="sng" spc="-10" dirty="0">
                <a:solidFill>
                  <a:srgbClr val="5E35F5"/>
                </a:solidFill>
                <a:latin typeface="Century Gothic" panose="020B0502020202020204" pitchFamily="34" charset="0"/>
              </a:rPr>
              <a:t> реализацию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национальных</a:t>
            </a:r>
            <a:r>
              <a:rPr lang="ru-RU" u="sng" spc="-35" dirty="0">
                <a:solidFill>
                  <a:srgbClr val="5E35F5"/>
                </a:solidFill>
                <a:latin typeface="Century Gothic" panose="020B0502020202020204" pitchFamily="34" charset="0"/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проектов</a:t>
            </a:r>
            <a:r>
              <a:rPr lang="ru-RU" u="sng" spc="-35" dirty="0">
                <a:solidFill>
                  <a:srgbClr val="5E35F5"/>
                </a:solidFill>
                <a:latin typeface="Century Gothic" panose="020B0502020202020204" pitchFamily="34" charset="0"/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2023</a:t>
            </a:r>
            <a:r>
              <a:rPr lang="ru-RU" u="sng" spc="-5" dirty="0">
                <a:solidFill>
                  <a:srgbClr val="5E35F5"/>
                </a:solidFill>
                <a:latin typeface="Century Gothic" panose="020B0502020202020204" pitchFamily="34" charset="0"/>
              </a:rPr>
              <a:t> </a:t>
            </a:r>
            <a:r>
              <a:rPr lang="ru-RU" u="sng" spc="-25" dirty="0">
                <a:solidFill>
                  <a:srgbClr val="5E35F5"/>
                </a:solidFill>
                <a:latin typeface="Century Gothic" panose="020B0502020202020204" pitchFamily="34" charset="0"/>
              </a:rPr>
              <a:t>год…………………….......................29</a:t>
            </a:r>
          </a:p>
          <a:p>
            <a:pPr marR="5080" algn="l">
              <a:tabLst>
                <a:tab pos="8881110" algn="l"/>
              </a:tabLst>
            </a:pPr>
            <a:r>
              <a:rPr lang="ru-RU" dirty="0">
                <a:solidFill>
                  <a:srgbClr val="5E35F5"/>
                </a:solidFill>
                <a:latin typeface="Century Gothic" panose="020B0502020202020204" pitchFamily="34" charset="0"/>
                <a:cs typeface="Century Gothic"/>
              </a:rPr>
              <a:t>17.</a:t>
            </a:r>
            <a:r>
              <a:rPr lang="ru-RU" dirty="0">
                <a:solidFill>
                  <a:srgbClr val="5E35F5"/>
                </a:solidFill>
              </a:rPr>
              <a:t> </a:t>
            </a:r>
            <a:r>
              <a:rPr lang="ru-RU" u="sng" dirty="0">
                <a:solidFill>
                  <a:srgbClr val="5E35F5"/>
                </a:solidFill>
                <a:latin typeface="Century Gothic" panose="020B0502020202020204" pitchFamily="34" charset="0"/>
              </a:rPr>
              <a:t>Муниципальный долг за 2023</a:t>
            </a:r>
            <a:r>
              <a:rPr lang="ru-RU" u="sng" spc="-5" dirty="0">
                <a:solidFill>
                  <a:srgbClr val="5E35F5"/>
                </a:solidFill>
                <a:latin typeface="Century Gothic" panose="020B0502020202020204" pitchFamily="34" charset="0"/>
              </a:rPr>
              <a:t> </a:t>
            </a:r>
            <a:r>
              <a:rPr lang="ru-RU" u="sng" spc="-25" dirty="0">
                <a:solidFill>
                  <a:srgbClr val="5E35F5"/>
                </a:solidFill>
                <a:latin typeface="Century Gothic" panose="020B0502020202020204" pitchFamily="34" charset="0"/>
              </a:rPr>
              <a:t>год…………………….......................30</a:t>
            </a:r>
            <a:endParaRPr lang="ru-RU" sz="1800" dirty="0">
              <a:solidFill>
                <a:srgbClr val="5E35F5"/>
              </a:solidFill>
              <a:latin typeface="Century Gothic" panose="020B0502020202020204" pitchFamily="34" charset="0"/>
              <a:cs typeface="Century Gothic"/>
            </a:endParaRPr>
          </a:p>
          <a:p>
            <a:pPr marR="5080" algn="l">
              <a:lnSpc>
                <a:spcPct val="100000"/>
              </a:lnSpc>
              <a:tabLst>
                <a:tab pos="8881110" algn="l"/>
              </a:tabLst>
            </a:pPr>
            <a:endParaRPr lang="ru-RU" sz="1800" dirty="0">
              <a:solidFill>
                <a:srgbClr val="5E35F5"/>
              </a:solidFill>
              <a:latin typeface="Century Gothic" panose="020B0502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721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53804" y="1098041"/>
            <a:ext cx="9867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2826" y="1524762"/>
            <a:ext cx="34309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1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i="1" u="sng" spc="5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1,4 </a:t>
            </a:r>
            <a:r>
              <a:rPr sz="1400" b="1" i="1" u="sng" dirty="0" err="1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млн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1400" b="1" i="1" u="sng" spc="-20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руб</a:t>
            </a:r>
            <a:r>
              <a:rPr sz="1400" b="1" i="1" spc="-20" dirty="0">
                <a:solidFill>
                  <a:srgbClr val="0A5F5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04803" y="1735201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44196" y="0"/>
                </a:moveTo>
                <a:lnTo>
                  <a:pt x="0" y="0"/>
                </a:lnTo>
                <a:lnTo>
                  <a:pt x="0" y="12191"/>
                </a:lnTo>
                <a:lnTo>
                  <a:pt x="44196" y="12191"/>
                </a:lnTo>
                <a:lnTo>
                  <a:pt x="44196" y="0"/>
                </a:lnTo>
                <a:close/>
              </a:path>
            </a:pathLst>
          </a:custGeom>
          <a:solidFill>
            <a:srgbClr val="0A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43800" y="1951736"/>
            <a:ext cx="4538598" cy="13189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56260" indent="-18161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94310" algn="l"/>
              </a:tabLst>
            </a:pP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Средства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направлены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осуществление первичного воинского учета, на территориях, где отсутствуют военные комиссариаты.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" marR="556260">
              <a:lnSpc>
                <a:spcPct val="100000"/>
              </a:lnSpc>
              <a:spcBef>
                <a:spcPts val="105"/>
              </a:spcBef>
              <a:tabLst>
                <a:tab pos="194310" algn="l"/>
              </a:tabLst>
            </a:pPr>
            <a:endParaRPr sz="1400" dirty="0">
              <a:latin typeface="Times New Roman"/>
              <a:cs typeface="Times New Roman"/>
            </a:endParaRPr>
          </a:p>
          <a:p>
            <a:pPr marL="193041" lvl="1">
              <a:lnSpc>
                <a:spcPct val="100000"/>
              </a:lnSpc>
              <a:tabLst>
                <a:tab pos="297815" algn="l"/>
              </a:tabLst>
            </a:pPr>
            <a:endParaRPr lang="ru-RU" sz="1400" spc="-10" dirty="0">
              <a:solidFill>
                <a:srgbClr val="0A5F5F"/>
              </a:solidFill>
              <a:latin typeface="Times New Roman"/>
              <a:cs typeface="Times New Roman"/>
            </a:endParaRPr>
          </a:p>
          <a:p>
            <a:pPr marL="193041" lvl="1">
              <a:lnSpc>
                <a:spcPct val="100000"/>
              </a:lnSpc>
              <a:tabLst>
                <a:tab pos="29781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526" y="6611201"/>
            <a:ext cx="181228" cy="13451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85797" y="424103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34,8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8791" y="382485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36,5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1263" y="2313558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84878" y="2030095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0,7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65397C69-3F95-A48D-1D9C-8C4BDB0D6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857992"/>
              </p:ext>
            </p:extLst>
          </p:nvPr>
        </p:nvGraphicFramePr>
        <p:xfrm>
          <a:off x="1288471" y="605612"/>
          <a:ext cx="6047340" cy="436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233C221-2D32-1A53-2A31-011C0F470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5A89F2A-01CC-2A00-44EE-854D0889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10" y="308864"/>
            <a:ext cx="10609579" cy="369332"/>
          </a:xfrm>
        </p:spPr>
        <p:txBody>
          <a:bodyPr/>
          <a:lstStyle/>
          <a:p>
            <a:r>
              <a:rPr lang="ru-RU" dirty="0"/>
              <a:t>                                   Национальная оборона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512242-48E2-E919-0C3C-50409D9DF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7" y="5069296"/>
            <a:ext cx="3040833" cy="1753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5A2198-B720-F2F2-6F09-7AA60FDFD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77317"/>
            <a:ext cx="2634234" cy="17491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1E0E3-5C79-D554-D3FC-3CF4BA937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13" y="5069296"/>
            <a:ext cx="2857893" cy="17615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B33B5E-DC2C-D064-34A6-EF030C552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06" y="5077318"/>
            <a:ext cx="2897894" cy="17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43833" y="275666"/>
            <a:ext cx="5706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Национальная</a:t>
            </a:r>
            <a:r>
              <a:rPr spc="-45" dirty="0"/>
              <a:t> </a:t>
            </a:r>
            <a:r>
              <a:rPr dirty="0"/>
              <a:t>экономика</a:t>
            </a:r>
            <a:r>
              <a:rPr spc="260" dirty="0"/>
              <a:t> </a:t>
            </a:r>
            <a:r>
              <a:rPr sz="2200" dirty="0"/>
              <a:t>(млн.</a:t>
            </a:r>
            <a:r>
              <a:rPr sz="2200" spc="-40" dirty="0"/>
              <a:t> </a:t>
            </a:r>
            <a:r>
              <a:rPr sz="2200" spc="-10" dirty="0"/>
              <a:t>руб.)</a:t>
            </a:r>
            <a:endParaRPr sz="2200"/>
          </a:p>
        </p:txBody>
      </p:sp>
      <p:sp>
        <p:nvSpPr>
          <p:cNvPr id="48" name="object 48"/>
          <p:cNvSpPr txBox="1"/>
          <p:nvPr/>
        </p:nvSpPr>
        <p:spPr>
          <a:xfrm>
            <a:off x="8000999" y="953159"/>
            <a:ext cx="4082541" cy="2816156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880"/>
              </a:spcBef>
            </a:pPr>
            <a:r>
              <a:rPr sz="1300" b="1" u="sng" dirty="0">
                <a:solidFill>
                  <a:srgbClr val="095E5E"/>
                </a:solidFill>
                <a:uFill>
                  <a:solidFill>
                    <a:srgbClr val="095E5E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300" b="1" u="sng" spc="-25" dirty="0">
                <a:solidFill>
                  <a:srgbClr val="095E5E"/>
                </a:solidFill>
                <a:uFill>
                  <a:solidFill>
                    <a:srgbClr val="095E5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b="1" u="sng" dirty="0">
                <a:solidFill>
                  <a:srgbClr val="095E5E"/>
                </a:solidFill>
                <a:uFill>
                  <a:solidFill>
                    <a:srgbClr val="095E5E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ru-RU" sz="1300" b="1" u="sng" dirty="0">
                <a:solidFill>
                  <a:srgbClr val="095E5E"/>
                </a:solidFill>
                <a:uFill>
                  <a:solidFill>
                    <a:srgbClr val="095E5E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300" b="1" u="sng" spc="-10" dirty="0">
                <a:solidFill>
                  <a:srgbClr val="095E5E"/>
                </a:solidFill>
                <a:uFill>
                  <a:solidFill>
                    <a:srgbClr val="095E5E"/>
                  </a:solidFill>
                </a:uFill>
                <a:latin typeface="Times New Roman"/>
                <a:cs typeface="Times New Roman"/>
              </a:rPr>
              <a:t> году:</a:t>
            </a:r>
            <a:endParaRPr sz="1300" dirty="0">
              <a:latin typeface="Times New Roman"/>
              <a:cs typeface="Times New Roman"/>
            </a:endParaRPr>
          </a:p>
          <a:p>
            <a:pPr marL="163195">
              <a:lnSpc>
                <a:spcPct val="100000"/>
              </a:lnSpc>
              <a:spcBef>
                <a:spcPts val="780"/>
              </a:spcBef>
            </a:pPr>
            <a:r>
              <a:rPr sz="1300" spc="-20" dirty="0">
                <a:solidFill>
                  <a:srgbClr val="095E5E"/>
                </a:solidFill>
                <a:latin typeface="Times New Roman"/>
                <a:cs typeface="Times New Roman"/>
              </a:rPr>
              <a:t>Расходы</a:t>
            </a:r>
            <a:r>
              <a:rPr sz="1300" spc="-45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95E5E"/>
                </a:solidFill>
                <a:latin typeface="Times New Roman"/>
                <a:cs typeface="Times New Roman"/>
              </a:rPr>
              <a:t>по</a:t>
            </a:r>
            <a:r>
              <a:rPr sz="1300" spc="-25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95E5E"/>
                </a:solidFill>
                <a:latin typeface="Times New Roman"/>
                <a:cs typeface="Times New Roman"/>
              </a:rPr>
              <a:t>разделу</a:t>
            </a:r>
            <a:r>
              <a:rPr sz="1300" spc="-30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rgbClr val="095E5E"/>
                </a:solidFill>
                <a:latin typeface="Times New Roman"/>
                <a:cs typeface="Times New Roman"/>
              </a:rPr>
              <a:t>за</a:t>
            </a:r>
            <a:r>
              <a:rPr sz="1300" spc="-40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95E5E"/>
                </a:solidFill>
                <a:latin typeface="Times New Roman"/>
                <a:cs typeface="Times New Roman"/>
              </a:rPr>
              <a:t>202</a:t>
            </a:r>
            <a:r>
              <a:rPr lang="ru-RU" sz="1300" dirty="0">
                <a:solidFill>
                  <a:srgbClr val="095E5E"/>
                </a:solidFill>
                <a:latin typeface="Times New Roman"/>
                <a:cs typeface="Times New Roman"/>
              </a:rPr>
              <a:t>3</a:t>
            </a:r>
            <a:r>
              <a:rPr sz="1300" spc="-25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95E5E"/>
                </a:solidFill>
                <a:latin typeface="Times New Roman"/>
                <a:cs typeface="Times New Roman"/>
              </a:rPr>
              <a:t>год</a:t>
            </a:r>
            <a:r>
              <a:rPr sz="1300" spc="-20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rgbClr val="095E5E"/>
                </a:solidFill>
                <a:latin typeface="Times New Roman"/>
                <a:cs typeface="Times New Roman"/>
              </a:rPr>
              <a:t>составили</a:t>
            </a:r>
            <a:r>
              <a:rPr sz="1300" spc="-10" dirty="0">
                <a:solidFill>
                  <a:srgbClr val="095E5E"/>
                </a:solidFill>
                <a:latin typeface="Times New Roman"/>
                <a:cs typeface="Times New Roman"/>
              </a:rPr>
              <a:t> </a:t>
            </a:r>
            <a:r>
              <a:rPr lang="ru-RU" sz="1300" spc="-10" dirty="0">
                <a:solidFill>
                  <a:srgbClr val="095E5E"/>
                </a:solidFill>
                <a:latin typeface="Times New Roman"/>
                <a:cs typeface="Times New Roman"/>
              </a:rPr>
              <a:t>4,3</a:t>
            </a:r>
            <a:r>
              <a:rPr sz="1300" b="1" i="1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084544"/>
                </a:solidFill>
                <a:latin typeface="Times New Roman"/>
                <a:cs typeface="Times New Roman"/>
              </a:rPr>
              <a:t>млн.</a:t>
            </a:r>
            <a:r>
              <a:rPr sz="1300" b="1" i="1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300" b="1" i="1" spc="-20" dirty="0" err="1">
                <a:solidFill>
                  <a:srgbClr val="084544"/>
                </a:solidFill>
                <a:latin typeface="Times New Roman"/>
                <a:cs typeface="Times New Roman"/>
              </a:rPr>
              <a:t>руб</a:t>
            </a:r>
            <a:r>
              <a:rPr sz="1300" b="1" i="1" spc="-20" dirty="0">
                <a:solidFill>
                  <a:srgbClr val="095E5E"/>
                </a:solidFill>
                <a:latin typeface="Times New Roman"/>
                <a:cs typeface="Times New Roman"/>
              </a:rPr>
              <a:t>.</a:t>
            </a:r>
            <a:r>
              <a:rPr sz="1300" spc="-10" dirty="0">
                <a:solidFill>
                  <a:srgbClr val="095E5E"/>
                </a:solidFill>
                <a:latin typeface="Times New Roman"/>
                <a:cs typeface="Times New Roman"/>
              </a:rPr>
              <a:t>;</a:t>
            </a:r>
            <a:endParaRPr sz="1300" dirty="0">
              <a:latin typeface="Times New Roman"/>
              <a:cs typeface="Times New Roman"/>
            </a:endParaRPr>
          </a:p>
          <a:p>
            <a:pPr marL="193675" marR="56515" indent="-181610">
              <a:lnSpc>
                <a:spcPct val="100000"/>
              </a:lnSpc>
              <a:buSzPct val="88461"/>
              <a:buFont typeface="Wingdings"/>
              <a:buChar char=""/>
              <a:tabLst>
                <a:tab pos="194310" algn="l"/>
              </a:tabLst>
            </a:pP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Оплачены</a:t>
            </a:r>
            <a:r>
              <a:rPr sz="13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услуги</a:t>
            </a:r>
            <a:r>
              <a:rPr sz="13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3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300" spc="-40" dirty="0">
                <a:solidFill>
                  <a:schemeClr val="tx1"/>
                </a:solidFill>
                <a:latin typeface="Times New Roman"/>
                <a:cs typeface="Times New Roman"/>
              </a:rPr>
              <a:t>разработке проектно-сметной документации по строительству дороги к новому зданию детского сада в п. Калевала 2,7 млн. руб.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3675" marR="545465" indent="-181610">
              <a:lnSpc>
                <a:spcPct val="100000"/>
              </a:lnSpc>
              <a:buSzPct val="88461"/>
              <a:buFont typeface="Wingdings"/>
              <a:buChar char=""/>
              <a:tabLst>
                <a:tab pos="194310" algn="l"/>
              </a:tabLst>
            </a:pP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3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работы,</a:t>
            </a:r>
            <a:r>
              <a:rPr sz="13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связанные</a:t>
            </a:r>
            <a:r>
              <a:rPr sz="13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3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осуществлением регулярных</a:t>
            </a:r>
            <a:r>
              <a:rPr sz="13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перевозок</a:t>
            </a:r>
            <a:r>
              <a:rPr sz="13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пассажиров</a:t>
            </a:r>
            <a:r>
              <a:rPr sz="13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автомобильным транспортом</a:t>
            </a:r>
            <a:r>
              <a:rPr sz="13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3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регулируемым</a:t>
            </a:r>
            <a:r>
              <a:rPr sz="1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тарифам</a:t>
            </a:r>
            <a:r>
              <a:rPr lang="ru-RU"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 0,3 млн. руб.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3675" marR="45720" indent="-181610" algn="just">
              <a:lnSpc>
                <a:spcPct val="100000"/>
              </a:lnSpc>
              <a:buSzPct val="88461"/>
              <a:buFont typeface="Wingdings"/>
              <a:buChar char=""/>
              <a:tabLst>
                <a:tab pos="194310" algn="l"/>
              </a:tabLst>
            </a:pP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Проведены</a:t>
            </a:r>
            <a:r>
              <a:rPr sz="13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мероприятия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направленные</a:t>
            </a:r>
            <a:r>
              <a:rPr sz="13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3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осуществление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деятельности</a:t>
            </a:r>
            <a:r>
              <a:rPr sz="13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3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обращению</a:t>
            </a:r>
            <a:r>
              <a:rPr sz="13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3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животными</a:t>
            </a:r>
            <a:r>
              <a:rPr sz="13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chemeClr val="tx1"/>
                </a:solidFill>
                <a:latin typeface="Times New Roman"/>
                <a:cs typeface="Times New Roman"/>
              </a:rPr>
              <a:t>без</a:t>
            </a:r>
            <a:r>
              <a:rPr sz="13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владельцев </a:t>
            </a:r>
            <a:r>
              <a:rPr sz="1300" dirty="0" err="1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3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chemeClr val="tx1"/>
                </a:solidFill>
                <a:latin typeface="Times New Roman"/>
                <a:cs typeface="Times New Roman"/>
              </a:rPr>
              <a:t>территории</a:t>
            </a:r>
            <a:r>
              <a:rPr lang="ru-RU" sz="13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города</a:t>
            </a:r>
            <a:r>
              <a:rPr lang="ru-RU"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 1,1 млн. руб.</a:t>
            </a:r>
            <a:r>
              <a:rPr sz="1300" spc="-1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13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0" y="-30684"/>
            <a:ext cx="792480" cy="6858000"/>
            <a:chOff x="0" y="0"/>
            <a:chExt cx="792480" cy="6858000"/>
          </a:xfrm>
        </p:grpSpPr>
        <p:sp>
          <p:nvSpPr>
            <p:cNvPr id="58" name="object 5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5769" y="6611201"/>
            <a:ext cx="187832" cy="1312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4D5E1FA-2B30-C2CE-0EBD-94C063AC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EB3211AE-C889-2B33-4019-B37B72F70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609689"/>
              </p:ext>
            </p:extLst>
          </p:nvPr>
        </p:nvGraphicFramePr>
        <p:xfrm>
          <a:off x="879506" y="667461"/>
          <a:ext cx="6861905" cy="451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298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4313" y="270128"/>
            <a:ext cx="7183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Жилищно-</a:t>
            </a:r>
            <a:r>
              <a:rPr dirty="0"/>
              <a:t>коммунальное</a:t>
            </a:r>
            <a:r>
              <a:rPr spc="-35" dirty="0"/>
              <a:t> </a:t>
            </a:r>
            <a:r>
              <a:rPr dirty="0"/>
              <a:t>хозяйство</a:t>
            </a:r>
            <a:r>
              <a:rPr spc="-20" dirty="0"/>
              <a:t> </a:t>
            </a:r>
            <a:r>
              <a:rPr sz="2200" dirty="0"/>
              <a:t>(млн.</a:t>
            </a:r>
            <a:r>
              <a:rPr sz="2200" spc="-30" dirty="0"/>
              <a:t> </a:t>
            </a:r>
            <a:r>
              <a:rPr sz="2200" spc="-10" dirty="0"/>
              <a:t>руб.)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327518" y="697230"/>
            <a:ext cx="43999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за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202</a:t>
            </a:r>
            <a:r>
              <a:rPr lang="ru-RU"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u="sng" spc="-3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</a:t>
            </a:r>
            <a:r>
              <a:rPr sz="14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i="1" u="sng" spc="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20,4 </a:t>
            </a:r>
            <a:r>
              <a:rPr sz="1400" b="1" i="1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млн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400" b="1" i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1085" y="1337563"/>
            <a:ext cx="5582203" cy="4766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95580" algn="l"/>
              </a:tabLst>
            </a:pP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Оплачены</a:t>
            </a:r>
            <a:r>
              <a:rPr sz="14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spc="-65" dirty="0">
                <a:solidFill>
                  <a:schemeClr val="tx1"/>
                </a:solidFill>
                <a:latin typeface="Times New Roman"/>
                <a:cs typeface="Times New Roman"/>
              </a:rPr>
              <a:t>взносы на капитальный ремонт многоквартирных домов</a:t>
            </a:r>
            <a:r>
              <a:rPr lang="ru-RU" sz="1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муниципа</a:t>
            </a:r>
            <a:r>
              <a:rPr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льног</a:t>
            </a:r>
            <a:r>
              <a:rPr lang="ru-RU"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о жилого фонда;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580" algn="l"/>
              </a:tabLst>
            </a:pP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Приобретена водовозная машина, для организации подвоза воды населению</a:t>
            </a:r>
            <a:r>
              <a:rPr lang="ru-RU" sz="1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marL="12700">
              <a:lnSpc>
                <a:spcPct val="100000"/>
              </a:lnSpc>
              <a:buSzPct val="89285"/>
              <a:tabLst>
                <a:tab pos="195580" algn="l"/>
              </a:tabLst>
            </a:pP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Выполнено</a:t>
            </a:r>
            <a:r>
              <a:rPr sz="1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обслуживание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уличного</a:t>
            </a:r>
            <a:r>
              <a:rPr sz="14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освещения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89285"/>
              <a:tabLst>
                <a:tab pos="195580" algn="l"/>
              </a:tabLst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4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благоустройству</a:t>
            </a:r>
            <a:r>
              <a:rPr sz="1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территорий</a:t>
            </a:r>
            <a:r>
              <a:rPr sz="14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4945" marR="150495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содержанию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мест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общего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пользования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4945" marR="150495">
              <a:lnSpc>
                <a:spcPct val="100000"/>
              </a:lnSpc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4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содержанию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объектов</a:t>
            </a:r>
            <a:r>
              <a:rPr sz="1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благоустройства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89285"/>
              <a:tabLst>
                <a:tab pos="195580" algn="l"/>
              </a:tabLst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4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установке уличного освещения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89285"/>
              <a:tabLst>
                <a:tab pos="195580" algn="l"/>
              </a:tabLst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4945" marR="111125" indent="-182880">
              <a:lnSpc>
                <a:spcPct val="100000"/>
              </a:lnSpc>
              <a:spcBef>
                <a:spcPts val="5"/>
              </a:spcBef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благоустройству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общественных</a:t>
            </a:r>
            <a:r>
              <a:rPr sz="1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дворовых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территорий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 рамках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мероприятий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 формированию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современной</a:t>
            </a:r>
            <a:r>
              <a:rPr sz="14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городской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среды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065" marR="111125">
              <a:lnSpc>
                <a:spcPct val="100000"/>
              </a:lnSpc>
              <a:spcBef>
                <a:spcPts val="5"/>
              </a:spcBef>
              <a:buSzPct val="89285"/>
              <a:tabLst>
                <a:tab pos="195580" algn="l"/>
              </a:tabLst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4945" marR="68580" indent="-182880">
              <a:lnSpc>
                <a:spcPct val="100000"/>
              </a:lnSpc>
              <a:buSzPct val="89285"/>
              <a:buFont typeface="Wingdings"/>
              <a:buChar char=""/>
              <a:tabLst>
                <a:tab pos="19558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Выполнены</a:t>
            </a:r>
            <a:r>
              <a:rPr sz="1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работы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реализации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инвестиционных</a:t>
            </a:r>
            <a:r>
              <a:rPr sz="1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программ</a:t>
            </a:r>
            <a:r>
              <a:rPr sz="1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проектов</a:t>
            </a:r>
            <a:r>
              <a:rPr sz="1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развития</a:t>
            </a:r>
            <a:r>
              <a:rPr sz="1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общественной</a:t>
            </a:r>
            <a:r>
              <a:rPr sz="1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инфраструктуры</a:t>
            </a:r>
            <a:r>
              <a:rPr sz="1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(ППМИ);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065" marR="68580">
              <a:lnSpc>
                <a:spcPct val="100000"/>
              </a:lnSpc>
              <a:buSzPct val="89285"/>
              <a:tabLst>
                <a:tab pos="195580" algn="l"/>
              </a:tabLst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059" y="1234971"/>
            <a:ext cx="1242060" cy="205184"/>
          </a:xfrm>
          <a:prstGeom prst="rect">
            <a:avLst/>
          </a:prstGeom>
          <a:solidFill>
            <a:srgbClr val="E3FCFB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1645"/>
              </a:lnSpc>
            </a:pPr>
            <a:r>
              <a:rPr lang="ru-RU" sz="1400" b="1" dirty="0">
                <a:solidFill>
                  <a:srgbClr val="084544"/>
                </a:solidFill>
                <a:latin typeface="Arial"/>
                <a:cs typeface="Arial"/>
              </a:rPr>
              <a:t>26,3 </a:t>
            </a:r>
            <a:r>
              <a:rPr sz="1400" b="1" dirty="0" err="1">
                <a:solidFill>
                  <a:srgbClr val="084544"/>
                </a:solidFill>
                <a:latin typeface="Arial"/>
                <a:cs typeface="Arial"/>
              </a:rPr>
              <a:t>млн</a:t>
            </a:r>
            <a:r>
              <a:rPr sz="1400" b="1" dirty="0">
                <a:solidFill>
                  <a:srgbClr val="084544"/>
                </a:solidFill>
                <a:latin typeface="Arial"/>
                <a:cs typeface="Arial"/>
              </a:rPr>
              <a:t>.</a:t>
            </a:r>
            <a:r>
              <a:rPr sz="1400" b="1" spc="-2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84544"/>
                </a:solidFill>
                <a:latin typeface="Arial"/>
                <a:cs typeface="Arial"/>
              </a:rPr>
              <a:t>руб</a:t>
            </a:r>
            <a:r>
              <a:rPr sz="1400" b="1" spc="-2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7097" y="1261972"/>
            <a:ext cx="1353820" cy="205184"/>
          </a:xfrm>
          <a:prstGeom prst="rect">
            <a:avLst/>
          </a:prstGeom>
          <a:solidFill>
            <a:srgbClr val="E3FCFB"/>
          </a:solidFill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1645"/>
              </a:lnSpc>
            </a:pPr>
            <a:r>
              <a:rPr lang="ru-RU" sz="1400" b="1" spc="-55" dirty="0">
                <a:solidFill>
                  <a:srgbClr val="084544"/>
                </a:solidFill>
                <a:latin typeface="Arial"/>
                <a:cs typeface="Arial"/>
              </a:rPr>
              <a:t>20,2 </a:t>
            </a:r>
            <a:r>
              <a:rPr sz="1400" b="1" dirty="0" err="1">
                <a:solidFill>
                  <a:srgbClr val="084544"/>
                </a:solidFill>
                <a:latin typeface="Arial"/>
                <a:cs typeface="Arial"/>
              </a:rPr>
              <a:t>млн</a:t>
            </a:r>
            <a:r>
              <a:rPr sz="1400" b="1" dirty="0">
                <a:solidFill>
                  <a:srgbClr val="084544"/>
                </a:solidFill>
                <a:latin typeface="Arial"/>
                <a:cs typeface="Arial"/>
              </a:rPr>
              <a:t>.</a:t>
            </a:r>
            <a:r>
              <a:rPr sz="1400" b="1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84544"/>
                </a:solidFill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526" y="6611201"/>
            <a:ext cx="184657" cy="13451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10716" y="3355594"/>
            <a:ext cx="4800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5" dirty="0">
                <a:solidFill>
                  <a:srgbClr val="FFFFFF"/>
                </a:solidFill>
                <a:latin typeface="Calibri"/>
                <a:cs typeface="Calibri"/>
              </a:rPr>
              <a:t>53,0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8014" y="3250818"/>
            <a:ext cx="610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70" dirty="0">
                <a:solidFill>
                  <a:srgbClr val="FFFFFF"/>
                </a:solidFill>
                <a:latin typeface="Calibri"/>
                <a:cs typeface="Calibri"/>
              </a:rPr>
              <a:t>169,1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73551" y="1621917"/>
            <a:ext cx="422275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7,7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7F49E5B-4137-E6FE-1A5E-E09DD3C6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1CBE1420-2E80-6BEE-DD97-D2C6403AF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01374"/>
              </p:ext>
            </p:extLst>
          </p:nvPr>
        </p:nvGraphicFramePr>
        <p:xfrm>
          <a:off x="937685" y="501597"/>
          <a:ext cx="5374339" cy="610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694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6914" y="150114"/>
            <a:ext cx="214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Образование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783935" y="1370672"/>
            <a:ext cx="1376680" cy="184785"/>
          </a:xfrm>
          <a:prstGeom prst="rect">
            <a:avLst/>
          </a:prstGeom>
          <a:solidFill>
            <a:srgbClr val="93F3F3"/>
          </a:solidFill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410"/>
              </a:lnSpc>
            </a:pPr>
            <a:r>
              <a:rPr lang="ru-RU" sz="1200" b="1" spc="-40" dirty="0">
                <a:solidFill>
                  <a:srgbClr val="084544"/>
                </a:solidFill>
                <a:latin typeface="Arial"/>
                <a:cs typeface="Arial"/>
              </a:rPr>
              <a:t>288,7</a:t>
            </a:r>
            <a:r>
              <a:rPr sz="1200" b="1" spc="-4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84544"/>
                </a:solidFill>
                <a:latin typeface="Arial"/>
                <a:cs typeface="Arial"/>
              </a:rPr>
              <a:t>млн.</a:t>
            </a:r>
            <a:r>
              <a:rPr sz="1200" b="1" spc="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84544"/>
                </a:solidFill>
                <a:latin typeface="Arial"/>
                <a:cs typeface="Arial"/>
              </a:rPr>
              <a:t>руб.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59422" y="933958"/>
            <a:ext cx="1376680" cy="782597"/>
            <a:chOff x="2295144" y="832103"/>
            <a:chExt cx="1488947" cy="507491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5144" y="832103"/>
              <a:ext cx="1488947" cy="5074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9528" y="877785"/>
              <a:ext cx="1385315" cy="42218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396009" y="939774"/>
              <a:ext cx="1386840" cy="340664"/>
            </a:xfrm>
            <a:custGeom>
              <a:avLst/>
              <a:gdLst/>
              <a:ahLst/>
              <a:cxnLst/>
              <a:rect l="l" t="t" r="r" b="b"/>
              <a:pathLst>
                <a:path w="1386839" h="405765">
                  <a:moveTo>
                    <a:pt x="12700" y="101346"/>
                  </a:moveTo>
                  <a:lnTo>
                    <a:pt x="0" y="101346"/>
                  </a:lnTo>
                  <a:lnTo>
                    <a:pt x="0" y="304038"/>
                  </a:lnTo>
                  <a:lnTo>
                    <a:pt x="12700" y="304038"/>
                  </a:lnTo>
                  <a:lnTo>
                    <a:pt x="12700" y="101346"/>
                  </a:lnTo>
                  <a:close/>
                </a:path>
                <a:path w="1386839" h="405765">
                  <a:moveTo>
                    <a:pt x="50673" y="101346"/>
                  </a:moveTo>
                  <a:lnTo>
                    <a:pt x="25273" y="101346"/>
                  </a:lnTo>
                  <a:lnTo>
                    <a:pt x="25273" y="304038"/>
                  </a:lnTo>
                  <a:lnTo>
                    <a:pt x="50673" y="304038"/>
                  </a:lnTo>
                  <a:lnTo>
                    <a:pt x="50673" y="101346"/>
                  </a:lnTo>
                  <a:close/>
                </a:path>
                <a:path w="1386839" h="405765">
                  <a:moveTo>
                    <a:pt x="1184148" y="0"/>
                  </a:moveTo>
                  <a:lnTo>
                    <a:pt x="1184148" y="101346"/>
                  </a:lnTo>
                  <a:lnTo>
                    <a:pt x="63373" y="101346"/>
                  </a:lnTo>
                  <a:lnTo>
                    <a:pt x="63373" y="304038"/>
                  </a:lnTo>
                  <a:lnTo>
                    <a:pt x="1184148" y="304038"/>
                  </a:lnTo>
                  <a:lnTo>
                    <a:pt x="1184148" y="405384"/>
                  </a:lnTo>
                  <a:lnTo>
                    <a:pt x="1386839" y="202691"/>
                  </a:lnTo>
                  <a:lnTo>
                    <a:pt x="1184148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r>
                <a:rPr lang="ru-RU" sz="1400" dirty="0"/>
                <a:t>+6,2 млн. руб</a:t>
              </a:r>
              <a:r>
                <a:rPr lang="ru-RU" dirty="0"/>
                <a:t>.</a:t>
              </a:r>
              <a:endParaRPr dirty="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425064" y="933958"/>
            <a:ext cx="16135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+71,2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млн.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руб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65890" y="1363992"/>
            <a:ext cx="1388745" cy="184785"/>
          </a:xfrm>
          <a:prstGeom prst="rect">
            <a:avLst/>
          </a:prstGeom>
          <a:solidFill>
            <a:srgbClr val="93F3F3"/>
          </a:solidFill>
        </p:spPr>
        <p:txBody>
          <a:bodyPr vert="horz" wrap="square" lIns="0" tIns="0" rIns="0" bIns="0" rtlCol="0">
            <a:spAutoFit/>
          </a:bodyPr>
          <a:lstStyle/>
          <a:p>
            <a:pPr marL="136525">
              <a:lnSpc>
                <a:spcPts val="1410"/>
              </a:lnSpc>
            </a:pPr>
            <a:r>
              <a:rPr lang="ru-RU" sz="1200" b="1" spc="-40" dirty="0">
                <a:solidFill>
                  <a:srgbClr val="084544"/>
                </a:solidFill>
                <a:latin typeface="Arial"/>
                <a:cs typeface="Arial"/>
              </a:rPr>
              <a:t>294,9</a:t>
            </a:r>
            <a:r>
              <a:rPr sz="1200" b="1" spc="-4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84544"/>
                </a:solidFill>
                <a:latin typeface="Arial"/>
                <a:cs typeface="Arial"/>
              </a:rPr>
              <a:t>млн.</a:t>
            </a:r>
            <a:r>
              <a:rPr sz="1200" b="1" spc="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84544"/>
                </a:solidFill>
                <a:latin typeface="Arial"/>
                <a:cs typeface="Arial"/>
              </a:rPr>
              <a:t>руб</a:t>
            </a:r>
            <a:r>
              <a:rPr sz="1100" b="1" spc="-20" dirty="0">
                <a:solidFill>
                  <a:srgbClr val="084544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3472" y="499109"/>
            <a:ext cx="48736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году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5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3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i="1" u="sng" spc="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294,9 </a:t>
            </a:r>
            <a:r>
              <a:rPr sz="1400" b="1" i="1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млн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.</a:t>
            </a:r>
            <a:r>
              <a:rPr sz="1400" b="1" i="1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руб.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направлены</a:t>
            </a: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400" spc="-25" dirty="0">
                <a:solidFill>
                  <a:srgbClr val="084544"/>
                </a:solidFill>
                <a:latin typeface="Times New Roman"/>
                <a:cs typeface="Times New Roman"/>
              </a:rPr>
              <a:t>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187565" y="1139444"/>
            <a:ext cx="4710430" cy="389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Финансовое</a:t>
            </a:r>
            <a:r>
              <a:rPr sz="14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обеспечение</a:t>
            </a:r>
            <a:r>
              <a:rPr sz="14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деятельности: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en-US" sz="1400" spc="-25" dirty="0">
                <a:solidFill>
                  <a:srgbClr val="084544"/>
                </a:solidFill>
                <a:latin typeface="Times New Roman"/>
                <a:cs typeface="Times New Roman"/>
              </a:rPr>
              <a:t>2</a:t>
            </a:r>
            <a:r>
              <a:rPr sz="14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дошкольных учреждений;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spc="25" dirty="0">
                <a:solidFill>
                  <a:srgbClr val="084544"/>
                </a:solidFill>
                <a:latin typeface="Times New Roman"/>
                <a:cs typeface="Times New Roman"/>
              </a:rPr>
              <a:t>5</a:t>
            </a:r>
            <a:r>
              <a:rPr sz="1400" spc="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учреждений;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dirty="0">
                <a:solidFill>
                  <a:srgbClr val="084544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 учреждений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 дополнительного</a:t>
            </a:r>
            <a:r>
              <a:rPr sz="1400" spc="-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образования;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Управление образования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централизованной</a:t>
            </a:r>
            <a:r>
              <a:rPr sz="1400" spc="-7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бухгалтерии.</a:t>
            </a:r>
            <a:endParaRPr sz="1400" dirty="0">
              <a:latin typeface="Times New Roman"/>
              <a:cs typeface="Times New Roman"/>
            </a:endParaRPr>
          </a:p>
          <a:p>
            <a:pPr marL="193675" marR="778510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Проведение</a:t>
            </a:r>
            <a:r>
              <a:rPr sz="14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ремонтных</a:t>
            </a:r>
            <a:r>
              <a:rPr sz="1400" spc="-6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работ</a:t>
            </a:r>
            <a:r>
              <a:rPr sz="14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образовательных учреждениях;</a:t>
            </a:r>
            <a:endParaRPr sz="1400" dirty="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Проведение</a:t>
            </a:r>
            <a:r>
              <a:rPr sz="1400" spc="-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противопожарных</a:t>
            </a:r>
            <a:r>
              <a:rPr sz="14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мероприятий;</a:t>
            </a:r>
            <a:endParaRPr sz="1400" dirty="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Обновление</a:t>
            </a:r>
            <a:r>
              <a:rPr sz="1400" spc="-6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ресурсного</a:t>
            </a:r>
            <a:r>
              <a:rPr sz="1400" spc="-5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обеспечения</a:t>
            </a:r>
            <a:r>
              <a:rPr sz="1400" spc="-6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муниципальных</a:t>
            </a:r>
            <a:endParaRPr sz="1400" dirty="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учреждений</a:t>
            </a:r>
            <a:r>
              <a:rPr sz="1400" spc="-5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образования;</a:t>
            </a:r>
            <a:endParaRPr sz="1400" dirty="0">
              <a:latin typeface="Times New Roman"/>
              <a:cs typeface="Times New Roman"/>
            </a:endParaRPr>
          </a:p>
          <a:p>
            <a:pPr marL="193675" marR="5080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Организацию</a:t>
            </a:r>
            <a:r>
              <a:rPr sz="1400" spc="-6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бесплатного</a:t>
            </a:r>
            <a:r>
              <a:rPr sz="14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горячего</a:t>
            </a:r>
            <a:r>
              <a:rPr sz="1400" spc="-5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питания</a:t>
            </a:r>
            <a:r>
              <a:rPr sz="14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обучающихся,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получающих</a:t>
            </a:r>
            <a:r>
              <a:rPr sz="1400" spc="-4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начальное</a:t>
            </a:r>
            <a:r>
              <a:rPr sz="14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общее</a:t>
            </a:r>
            <a:r>
              <a:rPr sz="1400" spc="-6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образование;</a:t>
            </a:r>
            <a:endParaRPr sz="1400" dirty="0">
              <a:latin typeface="Times New Roman"/>
              <a:cs typeface="Times New Roman"/>
            </a:endParaRPr>
          </a:p>
          <a:p>
            <a:pPr marL="193675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-4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отдыха</a:t>
            </a:r>
            <a:r>
              <a:rPr sz="14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детей</a:t>
            </a:r>
            <a:r>
              <a:rPr sz="14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в</a:t>
            </a:r>
            <a:r>
              <a:rPr sz="14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каникулярное</a:t>
            </a:r>
            <a:r>
              <a:rPr sz="14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время;</a:t>
            </a:r>
            <a:endParaRPr sz="1400" dirty="0">
              <a:latin typeface="Times New Roman"/>
              <a:cs typeface="Times New Roman"/>
            </a:endParaRPr>
          </a:p>
          <a:p>
            <a:pPr marL="193675" marR="363855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84544"/>
                </a:solidFill>
                <a:latin typeface="Times New Roman"/>
                <a:cs typeface="Times New Roman"/>
              </a:rPr>
              <a:t>Обеспечение</a:t>
            </a:r>
            <a:r>
              <a:rPr sz="1400" spc="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персонифицированного</a:t>
            </a:r>
            <a:r>
              <a:rPr sz="1400" spc="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финансирования дополнительного</a:t>
            </a:r>
            <a:r>
              <a:rPr sz="1400" spc="-4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84544"/>
                </a:solidFill>
                <a:latin typeface="Times New Roman"/>
                <a:cs typeface="Times New Roman"/>
              </a:rPr>
              <a:t>образования</a:t>
            </a:r>
            <a:r>
              <a:rPr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детей</a:t>
            </a:r>
            <a:r>
              <a:rPr lang="ru-RU"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</a:p>
          <a:p>
            <a:pPr marL="193675" marR="363855" indent="-181610">
              <a:lnSpc>
                <a:spcPct val="100000"/>
              </a:lnSpc>
              <a:buFont typeface="Wingdings"/>
              <a:buChar char=""/>
              <a:tabLst>
                <a:tab pos="194310" algn="l"/>
              </a:tabLst>
            </a:pPr>
            <a:r>
              <a:rPr lang="ru-RU" sz="1400" spc="-10" dirty="0">
                <a:solidFill>
                  <a:srgbClr val="084544"/>
                </a:solidFill>
                <a:latin typeface="Times New Roman"/>
                <a:cs typeface="Times New Roman"/>
              </a:rPr>
              <a:t>Разработку ПСД по строительству нового детского сада в п. Калевала.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964" y="-53951"/>
            <a:ext cx="792480" cy="6858000"/>
            <a:chOff x="0" y="0"/>
            <a:chExt cx="792480" cy="6858000"/>
          </a:xfrm>
        </p:grpSpPr>
        <p:sp>
          <p:nvSpPr>
            <p:cNvPr id="48" name="object 4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3411A542-1D4F-EFD1-E910-ACE8B2A98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598299"/>
              </p:ext>
            </p:extLst>
          </p:nvPr>
        </p:nvGraphicFramePr>
        <p:xfrm>
          <a:off x="1322704" y="1821491"/>
          <a:ext cx="5133336" cy="48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EDF71C-941F-EEF7-32D7-8275952C4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548" y="213817"/>
            <a:ext cx="4322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Культура,</a:t>
            </a:r>
            <a:r>
              <a:rPr spc="-45" dirty="0"/>
              <a:t> </a:t>
            </a:r>
            <a:r>
              <a:rPr spc="-10" dirty="0"/>
              <a:t>кинематография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53804" y="1098041"/>
            <a:ext cx="9867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2826" y="1524762"/>
            <a:ext cx="34309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1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u="sng" spc="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35,0</a:t>
            </a:r>
            <a:r>
              <a:rPr lang="ru-RU" sz="1400" b="1" i="1" u="sng" spc="5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 err="1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млн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1400" b="1" i="1" u="sng" spc="-20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руб</a:t>
            </a:r>
            <a:r>
              <a:rPr sz="1400" b="1" i="1" spc="-20" dirty="0">
                <a:solidFill>
                  <a:srgbClr val="0A5F5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04803" y="1735201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44196" y="0"/>
                </a:moveTo>
                <a:lnTo>
                  <a:pt x="0" y="0"/>
                </a:lnTo>
                <a:lnTo>
                  <a:pt x="0" y="12191"/>
                </a:lnTo>
                <a:lnTo>
                  <a:pt x="44196" y="12191"/>
                </a:lnTo>
                <a:lnTo>
                  <a:pt x="44196" y="0"/>
                </a:lnTo>
                <a:close/>
              </a:path>
            </a:pathLst>
          </a:custGeom>
          <a:solidFill>
            <a:srgbClr val="0A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26273" y="1951736"/>
            <a:ext cx="4556125" cy="304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56260" indent="-18161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Средства</a:t>
            </a:r>
            <a:r>
              <a:rPr sz="1400" spc="-3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направлены</a:t>
            </a:r>
            <a:r>
              <a:rPr sz="1400" spc="-4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на</a:t>
            </a:r>
            <a:r>
              <a:rPr sz="1400" spc="-3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финансовое</a:t>
            </a:r>
            <a:r>
              <a:rPr sz="1400" spc="-5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обеспечение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spc="-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3-х</a:t>
            </a:r>
            <a:r>
              <a:rPr sz="1400" spc="-1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A5F5F"/>
                </a:solidFill>
                <a:latin typeface="Times New Roman"/>
                <a:cs typeface="Times New Roman"/>
              </a:rPr>
              <a:t>учреждений</a:t>
            </a:r>
            <a:r>
              <a:rPr sz="1400" spc="-1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культуры: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МБУ Централизованная клубная система</a:t>
            </a:r>
            <a:r>
              <a:rPr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МБУ Централизованная библиотечная система</a:t>
            </a:r>
            <a:r>
              <a:rPr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МБУ Этнокультурный цента «</a:t>
            </a:r>
            <a:r>
              <a:rPr lang="ru-RU" sz="1400" spc="-10" dirty="0" err="1">
                <a:solidFill>
                  <a:srgbClr val="0A5F5F"/>
                </a:solidFill>
                <a:latin typeface="Times New Roman"/>
                <a:cs typeface="Times New Roman"/>
              </a:rPr>
              <a:t>Калевалатало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»</a:t>
            </a:r>
            <a:r>
              <a:rPr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.</a:t>
            </a:r>
            <a:endParaRPr lang="ru-RU" sz="1400" spc="-10" dirty="0">
              <a:solidFill>
                <a:srgbClr val="0A5F5F"/>
              </a:solidFill>
              <a:latin typeface="Times New Roman"/>
              <a:cs typeface="Times New Roman"/>
            </a:endParaRPr>
          </a:p>
          <a:p>
            <a:pPr marL="193041" lvl="1">
              <a:lnSpc>
                <a:spcPct val="100000"/>
              </a:lnSpc>
              <a:tabLst>
                <a:tab pos="297815" algn="l"/>
              </a:tabLst>
            </a:pPr>
            <a:endParaRPr lang="ru-RU" sz="1400" spc="-10" dirty="0">
              <a:solidFill>
                <a:srgbClr val="0A5F5F"/>
              </a:solidFill>
              <a:latin typeface="Times New Roman"/>
              <a:cs typeface="Times New Roman"/>
            </a:endParaRPr>
          </a:p>
          <a:p>
            <a:pPr marL="193041" lvl="1">
              <a:tabLst>
                <a:tab pos="297815" algn="l"/>
              </a:tabLst>
            </a:pP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Проведены</a:t>
            </a:r>
            <a:r>
              <a:rPr lang="ru-RU" sz="1400" spc="-5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общественные</a:t>
            </a:r>
            <a:r>
              <a:rPr lang="ru-RU" sz="1400" spc="-5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мероприятия,</a:t>
            </a:r>
            <a:r>
              <a:rPr lang="ru-RU" sz="1400" spc="-5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в</a:t>
            </a:r>
            <a:r>
              <a:rPr lang="ru-RU" sz="1400" spc="-2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т.ч.</a:t>
            </a:r>
            <a:r>
              <a:rPr lang="ru-RU" sz="1400" spc="-1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в</a:t>
            </a:r>
            <a:r>
              <a:rPr lang="ru-RU" sz="1400" spc="-2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формате</a:t>
            </a:r>
            <a:endParaRPr lang="ru-RU" sz="1400" dirty="0">
              <a:latin typeface="Times New Roman"/>
              <a:cs typeface="Times New Roman"/>
            </a:endParaRPr>
          </a:p>
          <a:p>
            <a:pPr marL="193041" lvl="1">
              <a:tabLst>
                <a:tab pos="297815" algn="l"/>
              </a:tabLst>
            </a:pPr>
            <a:r>
              <a:rPr lang="en-US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«Online»:</a:t>
            </a:r>
            <a:endParaRPr lang="ru-RU" sz="1400" spc="-10" dirty="0">
              <a:solidFill>
                <a:srgbClr val="0A5F5F"/>
              </a:solidFill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105"/>
              </a:spcBef>
              <a:buChar char="-"/>
              <a:tabLst>
                <a:tab pos="193040" algn="l"/>
              </a:tabLst>
            </a:pP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Новогодний</a:t>
            </a:r>
            <a:r>
              <a:rPr lang="ru-RU" sz="1400" spc="-7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голубой</a:t>
            </a:r>
            <a:r>
              <a:rPr lang="ru-RU" sz="1400" spc="-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огонек;</a:t>
            </a:r>
            <a:endParaRPr lang="ru-RU" sz="14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8</a:t>
            </a:r>
            <a:r>
              <a:rPr lang="ru-RU" sz="1400" spc="-15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Марта;</a:t>
            </a:r>
            <a:endParaRPr lang="ru-RU" sz="14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День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 Победы;</a:t>
            </a:r>
            <a:endParaRPr lang="ru-RU" sz="14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День</a:t>
            </a:r>
            <a:r>
              <a:rPr lang="ru-RU" sz="1400" spc="-10" dirty="0">
                <a:solidFill>
                  <a:srgbClr val="0A5F5F"/>
                </a:solidFill>
                <a:latin typeface="Times New Roman"/>
                <a:cs typeface="Times New Roman"/>
              </a:rPr>
              <a:t> поселка;</a:t>
            </a:r>
            <a:endParaRPr lang="ru-RU" sz="1400" dirty="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lang="ru-RU" sz="1400" spc="-35" dirty="0">
                <a:solidFill>
                  <a:srgbClr val="0A5F5F"/>
                </a:solidFill>
                <a:latin typeface="Times New Roman"/>
                <a:cs typeface="Times New Roman"/>
              </a:rPr>
              <a:t>Масленица </a:t>
            </a:r>
            <a:r>
              <a:rPr lang="ru-RU" sz="1400" dirty="0">
                <a:solidFill>
                  <a:srgbClr val="0A5F5F"/>
                </a:solidFill>
                <a:latin typeface="Times New Roman"/>
                <a:cs typeface="Times New Roman"/>
              </a:rPr>
              <a:t>и</a:t>
            </a:r>
            <a:r>
              <a:rPr lang="ru-RU" sz="1400" spc="-30" dirty="0">
                <a:solidFill>
                  <a:srgbClr val="0A5F5F"/>
                </a:solidFill>
                <a:latin typeface="Times New Roman"/>
                <a:cs typeface="Times New Roman"/>
              </a:rPr>
              <a:t> </a:t>
            </a:r>
            <a:r>
              <a:rPr lang="ru-RU" sz="1400" spc="-25" dirty="0">
                <a:solidFill>
                  <a:srgbClr val="0A5F5F"/>
                </a:solidFill>
                <a:latin typeface="Times New Roman"/>
                <a:cs typeface="Times New Roman"/>
              </a:rPr>
              <a:t>др.</a:t>
            </a:r>
            <a:endParaRPr lang="ru-RU" sz="1400" dirty="0">
              <a:latin typeface="Times New Roman"/>
              <a:cs typeface="Times New Roman"/>
            </a:endParaRPr>
          </a:p>
          <a:p>
            <a:pPr marL="297180" lvl="1" indent="-104139">
              <a:lnSpc>
                <a:spcPct val="100000"/>
              </a:lnSpc>
              <a:buChar char="-"/>
              <a:tabLst>
                <a:tab pos="29781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526" y="6611201"/>
            <a:ext cx="181228" cy="13451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85797" y="424103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34,8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8791" y="382485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36,5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1263" y="2313558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84878" y="2030095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0,7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65397C69-3F95-A48D-1D9C-8C4BDB0D6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149820"/>
              </p:ext>
            </p:extLst>
          </p:nvPr>
        </p:nvGraphicFramePr>
        <p:xfrm>
          <a:off x="2032000" y="605612"/>
          <a:ext cx="4412234" cy="436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BEE69BD-7138-9435-08DF-0BE5593D8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0" y="5105400"/>
            <a:ext cx="2188151" cy="1752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7AEB828-814E-0D46-6C9C-EC0D5639D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8822" y="5105400"/>
            <a:ext cx="2112778" cy="17526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45F3E66-9FFE-1ACC-70FE-C4F1BE1CA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90" y="5105400"/>
            <a:ext cx="2112778" cy="176918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773D129-843E-2F1C-0AA6-07CBEB520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83" y="5105400"/>
            <a:ext cx="2492559" cy="17526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F235B02-3B19-F454-FCA8-48CCD97909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43" y="5105399"/>
            <a:ext cx="2390715" cy="171742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233C221-2D32-1A53-2A31-011C0F470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7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9988" y="169545"/>
            <a:ext cx="343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 </a:t>
            </a:r>
            <a:r>
              <a:rPr spc="-10" dirty="0"/>
              <a:t>политика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-30684"/>
            <a:ext cx="821690" cy="6858000"/>
            <a:chOff x="0" y="0"/>
            <a:chExt cx="82169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8214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21436" y="6858000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0" y="6858000"/>
                  </a:moveTo>
                  <a:lnTo>
                    <a:pt x="821436" y="6858000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95094" y="2674366"/>
            <a:ext cx="339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30,4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26473" y="723645"/>
            <a:ext cx="99821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2993" y="1150746"/>
            <a:ext cx="4800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7,1</a:t>
            </a:r>
            <a:r>
              <a:rPr sz="1400" b="1" i="1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млн.</a:t>
            </a:r>
            <a:r>
              <a:rPr sz="1400" b="1" i="1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руб.</a:t>
            </a:r>
            <a:r>
              <a:rPr sz="1400" b="1" i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направлены</a:t>
            </a:r>
            <a:r>
              <a:rPr sz="1400" u="sng" spc="-4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4348" y="1577466"/>
            <a:ext cx="4615815" cy="4660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75945">
              <a:lnSpc>
                <a:spcPct val="150000"/>
              </a:lnSpc>
              <a:spcBef>
                <a:spcPts val="105"/>
              </a:spcBef>
              <a:tabLst>
                <a:tab pos="227965" algn="l"/>
              </a:tabLst>
            </a:pP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доплаты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пенсии</a:t>
            </a:r>
            <a:r>
              <a:rPr sz="16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за</a:t>
            </a:r>
            <a:r>
              <a:rPr sz="1600" spc="-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выслугу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лет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муниципальным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служащим</a:t>
            </a:r>
            <a:r>
              <a:rPr sz="1600" spc="-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–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0" dirty="0">
                <a:solidFill>
                  <a:srgbClr val="084544"/>
                </a:solidFill>
                <a:latin typeface="Times New Roman"/>
                <a:cs typeface="Times New Roman"/>
              </a:rPr>
              <a:t>0,9 млн.</a:t>
            </a:r>
            <a:r>
              <a:rPr sz="1600" b="1" i="1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 err="1">
                <a:solidFill>
                  <a:srgbClr val="084544"/>
                </a:solidFill>
                <a:latin typeface="Times New Roman"/>
                <a:cs typeface="Times New Roman"/>
              </a:rPr>
              <a:t>руб</a:t>
            </a:r>
            <a:r>
              <a:rPr sz="1600" b="1" i="1" spc="-20" dirty="0">
                <a:solidFill>
                  <a:srgbClr val="084544"/>
                </a:solidFill>
                <a:latin typeface="Times New Roman"/>
                <a:cs typeface="Times New Roman"/>
              </a:rPr>
              <a:t>.;</a:t>
            </a:r>
            <a:endParaRPr lang="ru-RU" sz="1600" b="1" i="1" spc="-2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соц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.</a:t>
            </a:r>
            <a:r>
              <a:rPr sz="16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обеспечение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населения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–</a:t>
            </a:r>
            <a:r>
              <a:rPr lang="ru-RU" sz="1600" dirty="0">
                <a:solidFill>
                  <a:srgbClr val="084544"/>
                </a:solidFill>
                <a:latin typeface="Times New Roman"/>
                <a:cs typeface="Times New Roman"/>
              </a:rPr>
              <a:t>3,4 </a:t>
            </a:r>
            <a:r>
              <a:rPr sz="1600" b="1" i="1" dirty="0" err="1">
                <a:solidFill>
                  <a:srgbClr val="084544"/>
                </a:solidFill>
                <a:latin typeface="Times New Roman"/>
                <a:cs typeface="Times New Roman"/>
              </a:rPr>
              <a:t>млн</a:t>
            </a:r>
            <a:r>
              <a:rPr sz="1600" b="1" i="1" dirty="0">
                <a:solidFill>
                  <a:srgbClr val="084544"/>
                </a:solidFill>
                <a:latin typeface="Times New Roman"/>
                <a:cs typeface="Times New Roman"/>
              </a:rPr>
              <a:t>.</a:t>
            </a:r>
            <a:r>
              <a:rPr sz="1600" b="1" i="1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руб</a:t>
            </a:r>
            <a:r>
              <a:rPr sz="1600" b="1" i="1" spc="-10" dirty="0">
                <a:solidFill>
                  <a:srgbClr val="084544"/>
                </a:solidFill>
                <a:latin typeface="Times New Roman"/>
                <a:cs typeface="Times New Roman"/>
              </a:rPr>
              <a:t>.</a:t>
            </a:r>
            <a:r>
              <a:rPr lang="ru-RU" sz="1600" b="1" i="1" spc="-1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обеспечение</a:t>
            </a:r>
            <a:r>
              <a:rPr sz="1600" spc="30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мер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поддержки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молодых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семей</a:t>
            </a:r>
            <a:r>
              <a:rPr lang="ru-RU" sz="1600" dirty="0">
                <a:solidFill>
                  <a:srgbClr val="084544"/>
                </a:solidFill>
                <a:latin typeface="Times New Roman"/>
                <a:cs typeface="Times New Roman"/>
              </a:rPr>
              <a:t>,адресная социальная помощь 3,0 млн. руб.</a:t>
            </a:r>
            <a:r>
              <a:rPr sz="1600" spc="-2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  <a:endParaRPr lang="ru-RU" sz="1600" spc="-2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выплата</a:t>
            </a:r>
            <a:r>
              <a:rPr sz="16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гражданам,</a:t>
            </a:r>
            <a:r>
              <a:rPr sz="16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имеющим</a:t>
            </a:r>
            <a:r>
              <a:rPr sz="16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почетные</a:t>
            </a:r>
            <a:r>
              <a:rPr sz="1600" spc="-3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звания.</a:t>
            </a:r>
            <a:endParaRPr sz="1600" dirty="0"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охрану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семьи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и детства –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2,8</a:t>
            </a:r>
            <a:r>
              <a:rPr sz="1600" b="1" i="1" spc="-2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84544"/>
                </a:solidFill>
                <a:latin typeface="Times New Roman"/>
                <a:cs typeface="Times New Roman"/>
              </a:rPr>
              <a:t>млн.</a:t>
            </a:r>
            <a:r>
              <a:rPr sz="1600" b="1" i="1" spc="-2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b="1" i="1" spc="-20" dirty="0" err="1">
                <a:solidFill>
                  <a:srgbClr val="084544"/>
                </a:solidFill>
                <a:latin typeface="Times New Roman"/>
                <a:cs typeface="Times New Roman"/>
              </a:rPr>
              <a:t>руб</a:t>
            </a:r>
            <a:r>
              <a:rPr sz="1600" b="1" i="1" spc="-20" dirty="0">
                <a:solidFill>
                  <a:srgbClr val="084544"/>
                </a:solidFill>
                <a:latin typeface="Times New Roman"/>
                <a:cs typeface="Times New Roman"/>
              </a:rPr>
              <a:t>.:</a:t>
            </a:r>
            <a:endParaRPr lang="ru-RU" sz="1600" b="1" i="1" spc="-2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обеспечение</a:t>
            </a:r>
            <a:r>
              <a:rPr sz="1600" spc="-4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мер</a:t>
            </a:r>
            <a:r>
              <a:rPr sz="1600" spc="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поддержки</a:t>
            </a:r>
            <a:r>
              <a:rPr sz="1600" spc="-3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детей-</a:t>
            </a:r>
            <a:r>
              <a:rPr sz="1600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сирот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  <a:endParaRPr lang="ru-RU" sz="1600" spc="-1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вознаграждение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,</a:t>
            </a:r>
            <a:r>
              <a:rPr sz="1600" spc="-6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причитающееся</a:t>
            </a:r>
            <a:r>
              <a:rPr sz="1600" spc="-5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приемному</a:t>
            </a:r>
            <a:r>
              <a:rPr sz="1600" spc="-7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родителю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;</a:t>
            </a:r>
            <a:endParaRPr lang="ru-RU" sz="1600" spc="-1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2064">
              <a:lnSpc>
                <a:spcPct val="150000"/>
              </a:lnSpc>
              <a:tabLst>
                <a:tab pos="227965" algn="l"/>
              </a:tabLst>
            </a:pP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компенсация</a:t>
            </a:r>
            <a:r>
              <a:rPr sz="1600" spc="-5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части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платы,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взимаемой</a:t>
            </a:r>
            <a:r>
              <a:rPr sz="1600" spc="-1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за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содержание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детей</a:t>
            </a:r>
            <a:r>
              <a:rPr sz="1600" spc="-2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84544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dirty="0" err="1">
                <a:solidFill>
                  <a:srgbClr val="084544"/>
                </a:solidFill>
                <a:latin typeface="Times New Roman"/>
                <a:cs typeface="Times New Roman"/>
              </a:rPr>
              <a:t>дошкольных</a:t>
            </a:r>
            <a:r>
              <a:rPr sz="1600" spc="-50" dirty="0">
                <a:solidFill>
                  <a:srgbClr val="084544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учреждениях</a:t>
            </a:r>
            <a:r>
              <a:rPr lang="ru-RU"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 2,6  </a:t>
            </a:r>
            <a:r>
              <a:rPr lang="ru-RU" sz="1600" spc="-10" dirty="0" err="1">
                <a:solidFill>
                  <a:srgbClr val="084544"/>
                </a:solidFill>
                <a:latin typeface="Times New Roman"/>
                <a:cs typeface="Times New Roman"/>
              </a:rPr>
              <a:t>млн.руб</a:t>
            </a:r>
            <a:r>
              <a:rPr lang="ru-RU" sz="1600" spc="-10" dirty="0">
                <a:solidFill>
                  <a:srgbClr val="084544"/>
                </a:solidFill>
                <a:latin typeface="Times New Roman"/>
                <a:cs typeface="Times New Roman"/>
              </a:rPr>
              <a:t>.</a:t>
            </a:r>
          </a:p>
          <a:p>
            <a:pPr marL="193675" marR="305435" lvl="1">
              <a:lnSpc>
                <a:spcPct val="100000"/>
              </a:lnSpc>
              <a:tabLst>
                <a:tab pos="298450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9415" y="6611201"/>
            <a:ext cx="185927" cy="13451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83CE2D-7346-79D6-546F-721F1A08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17BA7C1A-D137-3180-D511-207F07671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061868"/>
              </p:ext>
            </p:extLst>
          </p:nvPr>
        </p:nvGraphicFramePr>
        <p:xfrm>
          <a:off x="1156354" y="1249119"/>
          <a:ext cx="6026639" cy="491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70C07346-951A-0895-54C7-891D3032EC1A}"/>
              </a:ext>
            </a:extLst>
          </p:cNvPr>
          <p:cNvSpPr txBox="1"/>
          <p:nvPr/>
        </p:nvSpPr>
        <p:spPr>
          <a:xfrm>
            <a:off x="1981200" y="115074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10,5 млн. руб.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18198E-4725-0D9E-206C-049250C6393A}"/>
              </a:ext>
            </a:extLst>
          </p:cNvPr>
          <p:cNvSpPr txBox="1"/>
          <p:nvPr/>
        </p:nvSpPr>
        <p:spPr>
          <a:xfrm>
            <a:off x="3953700" y="1157571"/>
            <a:ext cx="1055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7,1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11450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2250"/>
            <a:ext cx="462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Физическая</a:t>
            </a:r>
            <a:r>
              <a:rPr spc="-15" dirty="0"/>
              <a:t> </a:t>
            </a:r>
            <a:r>
              <a:rPr dirty="0"/>
              <a:t>культура</a:t>
            </a:r>
            <a:r>
              <a:rPr spc="-10" dirty="0"/>
              <a:t> </a:t>
            </a:r>
            <a:r>
              <a:rPr dirty="0"/>
              <a:t>и</a:t>
            </a:r>
            <a:r>
              <a:rPr spc="-10" dirty="0"/>
              <a:t> спорт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13726" y="737996"/>
            <a:ext cx="3824351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2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2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1200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Расходы</a:t>
            </a:r>
            <a:r>
              <a:rPr sz="1200" u="sng" spc="-3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по</a:t>
            </a:r>
            <a:r>
              <a:rPr sz="12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разделу</a:t>
            </a:r>
            <a:r>
              <a:rPr sz="1200" u="sng" spc="27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составили</a:t>
            </a:r>
            <a:r>
              <a:rPr sz="12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3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 </a:t>
            </a:r>
            <a:r>
              <a:rPr lang="ru-RU" sz="1200" b="1" i="1" u="sng" spc="-3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10,4 тыс. р</a:t>
            </a:r>
            <a:r>
              <a:rPr sz="1200" b="1" i="1" u="sng" spc="-20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уб</a:t>
            </a:r>
            <a:r>
              <a:rPr sz="1200" b="1" i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3726" y="1373504"/>
            <a:ext cx="39147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5885" indent="-228600">
              <a:lnSpc>
                <a:spcPct val="100000"/>
              </a:lnSpc>
              <a:spcBef>
                <a:spcPts val="1000"/>
              </a:spcBef>
              <a:buClr>
                <a:srgbClr val="095E5E"/>
              </a:buClr>
              <a:buFont typeface="Wingdings"/>
              <a:buChar char=""/>
              <a:tabLst>
                <a:tab pos="241300" algn="l"/>
              </a:tabLst>
            </a:pPr>
            <a:r>
              <a:rPr sz="1200" spc="-10" dirty="0" err="1">
                <a:solidFill>
                  <a:srgbClr val="084544"/>
                </a:solidFill>
                <a:latin typeface="Arial"/>
                <a:cs typeface="Arial"/>
              </a:rPr>
              <a:t>Проведен</a:t>
            </a:r>
            <a:r>
              <a:rPr lang="ru-RU" sz="1200" spc="-10" dirty="0" err="1">
                <a:solidFill>
                  <a:srgbClr val="084544"/>
                </a:solidFill>
                <a:latin typeface="Arial"/>
                <a:cs typeface="Arial"/>
              </a:rPr>
              <a:t>ие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84544"/>
                </a:solidFill>
                <a:latin typeface="Arial"/>
                <a:cs typeface="Arial"/>
              </a:rPr>
              <a:t>массовых</a:t>
            </a:r>
            <a:r>
              <a:rPr sz="1200" spc="-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84544"/>
                </a:solidFill>
                <a:latin typeface="Arial"/>
                <a:cs typeface="Arial"/>
              </a:rPr>
              <a:t>мероприятий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3726" y="2550186"/>
            <a:ext cx="4021074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095E5E"/>
              </a:buClr>
              <a:buChar char="-"/>
              <a:tabLst>
                <a:tab pos="240665" algn="l"/>
                <a:tab pos="241300" algn="l"/>
              </a:tabLst>
            </a:pPr>
            <a:r>
              <a:rPr sz="1200" dirty="0" err="1">
                <a:solidFill>
                  <a:srgbClr val="084544"/>
                </a:solidFill>
                <a:latin typeface="Arial"/>
                <a:cs typeface="Arial"/>
              </a:rPr>
              <a:t>Кросс</a:t>
            </a:r>
            <a:r>
              <a:rPr sz="1200" spc="-4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нации</a:t>
            </a:r>
            <a:r>
              <a:rPr sz="1200" spc="-3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–</a:t>
            </a:r>
            <a:r>
              <a:rPr sz="1200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84544"/>
                </a:solidFill>
                <a:latin typeface="Arial"/>
                <a:cs typeface="Arial"/>
              </a:rPr>
              <a:t>202</a:t>
            </a:r>
            <a:r>
              <a:rPr lang="ru-RU" sz="1200" spc="-20" dirty="0">
                <a:solidFill>
                  <a:srgbClr val="084544"/>
                </a:solidFill>
                <a:latin typeface="Arial"/>
                <a:cs typeface="Arial"/>
              </a:rPr>
              <a:t>3</a:t>
            </a:r>
            <a:r>
              <a:rPr sz="1200" spc="-20" dirty="0">
                <a:solidFill>
                  <a:srgbClr val="084544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095E5E"/>
              </a:buClr>
              <a:buChar char="-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Лыжня</a:t>
            </a:r>
            <a:r>
              <a:rPr sz="1200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России</a:t>
            </a:r>
            <a:r>
              <a:rPr sz="1200" spc="-3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–</a:t>
            </a:r>
            <a:r>
              <a:rPr sz="1200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84544"/>
                </a:solidFill>
                <a:latin typeface="Arial"/>
                <a:cs typeface="Arial"/>
              </a:rPr>
              <a:t>202</a:t>
            </a:r>
            <a:r>
              <a:rPr lang="ru-RU" sz="1200" spc="-20" dirty="0">
                <a:solidFill>
                  <a:srgbClr val="084544"/>
                </a:solidFill>
                <a:latin typeface="Arial"/>
                <a:cs typeface="Arial"/>
              </a:rPr>
              <a:t>3</a:t>
            </a:r>
            <a:r>
              <a:rPr sz="1200" spc="-20" dirty="0">
                <a:solidFill>
                  <a:srgbClr val="084544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Clr>
                <a:srgbClr val="095E5E"/>
              </a:buClr>
              <a:buChar char="-"/>
              <a:tabLst>
                <a:tab pos="240665" algn="l"/>
                <a:tab pos="241300" algn="l"/>
              </a:tabLst>
            </a:pPr>
            <a:r>
              <a:rPr sz="1200" spc="-10" dirty="0" err="1">
                <a:solidFill>
                  <a:srgbClr val="084544"/>
                </a:solidFill>
                <a:latin typeface="Arial"/>
                <a:cs typeface="Arial"/>
              </a:rPr>
              <a:t>мероприятия</a:t>
            </a:r>
            <a:r>
              <a:rPr sz="1200" spc="-4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в</a:t>
            </a:r>
            <a:r>
              <a:rPr sz="1200" spc="-1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рамках</a:t>
            </a:r>
            <a:r>
              <a:rPr sz="1200" spc="-4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внедрения</a:t>
            </a:r>
            <a:r>
              <a:rPr sz="1200" spc="-2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комплекса</a:t>
            </a:r>
            <a:r>
              <a:rPr sz="1200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84544"/>
                </a:solidFill>
                <a:latin typeface="Arial"/>
                <a:cs typeface="Arial"/>
              </a:rPr>
              <a:t>«Готов</a:t>
            </a:r>
            <a:r>
              <a:rPr sz="1200" spc="-4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84544"/>
                </a:solidFill>
                <a:latin typeface="Arial"/>
                <a:cs typeface="Arial"/>
              </a:rPr>
              <a:t>к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труду</a:t>
            </a:r>
            <a:r>
              <a:rPr sz="1200" spc="-1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и</a:t>
            </a:r>
            <a:r>
              <a:rPr sz="1200" spc="-1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обороне»</a:t>
            </a:r>
            <a:r>
              <a:rPr sz="1200" spc="-5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084544"/>
                </a:solidFill>
                <a:latin typeface="Arial"/>
                <a:cs typeface="Arial"/>
              </a:rPr>
              <a:t>посёлке Калевала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;</a:t>
            </a:r>
            <a:endParaRPr sz="1200" dirty="0">
              <a:latin typeface="Arial"/>
              <a:cs typeface="Arial"/>
            </a:endParaRPr>
          </a:p>
          <a:p>
            <a:pPr marL="241300" marR="38100" indent="-228600">
              <a:lnSpc>
                <a:spcPct val="100000"/>
              </a:lnSpc>
              <a:spcBef>
                <a:spcPts val="1010"/>
              </a:spcBef>
              <a:buClr>
                <a:srgbClr val="095E5E"/>
              </a:buClr>
              <a:buChar char="-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открытые</a:t>
            </a:r>
            <a:r>
              <a:rPr sz="1200" spc="-3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спортивные</a:t>
            </a:r>
            <a:r>
              <a:rPr sz="1200" spc="-2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соревнования</a:t>
            </a:r>
            <a:r>
              <a:rPr sz="1200" spc="-3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по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 баскетболу,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хоккею</a:t>
            </a:r>
            <a:r>
              <a:rPr sz="1200" spc="-4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с</a:t>
            </a:r>
            <a:r>
              <a:rPr sz="1200" spc="-30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84544"/>
                </a:solidFill>
                <a:latin typeface="Arial"/>
                <a:cs typeface="Arial"/>
              </a:rPr>
              <a:t>шайбой,</a:t>
            </a:r>
            <a:r>
              <a:rPr sz="1200" spc="-25" dirty="0">
                <a:solidFill>
                  <a:srgbClr val="084544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084544"/>
                </a:solidFill>
                <a:latin typeface="Arial"/>
                <a:cs typeface="Arial"/>
              </a:rPr>
              <a:t>полиатлону</a:t>
            </a:r>
            <a:r>
              <a:rPr sz="1200" spc="-10" dirty="0">
                <a:solidFill>
                  <a:srgbClr val="084544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" y="-46010"/>
            <a:ext cx="792480" cy="6858000"/>
            <a:chOff x="0" y="0"/>
            <a:chExt cx="792480" cy="685800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20926" y="3938142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47,6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0452" y="3910965"/>
            <a:ext cx="424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48,7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29305" y="3815334"/>
            <a:ext cx="6210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BFBBA9A-9988-DF1C-4A03-766ED91E8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45A32BC5-2FF4-D616-85F7-7804ACC99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557029"/>
              </p:ext>
            </p:extLst>
          </p:nvPr>
        </p:nvGraphicFramePr>
        <p:xfrm>
          <a:off x="1360568" y="719666"/>
          <a:ext cx="5802232" cy="39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2EEDE-299C-ACFF-4331-5B783BE79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8" y="5161908"/>
            <a:ext cx="2503841" cy="167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8FDC62-F797-1E90-D55E-783ECF121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47" y="5181600"/>
            <a:ext cx="2533253" cy="16960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69670F-3CDE-8E19-37AA-95891BF0A4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12" y="4477392"/>
            <a:ext cx="1811988" cy="2400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F11BCF-4691-8641-F3BA-B3365A9964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143500"/>
            <a:ext cx="3505200" cy="17526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C42B5E6-7595-83E3-56EE-E99CB398F274}"/>
              </a:ext>
            </a:extLst>
          </p:cNvPr>
          <p:cNvSpPr/>
          <p:nvPr/>
        </p:nvSpPr>
        <p:spPr>
          <a:xfrm>
            <a:off x="3657600" y="2133600"/>
            <a:ext cx="1371599" cy="1681734"/>
          </a:xfrm>
          <a:prstGeom prst="rightArrow">
            <a:avLst>
              <a:gd name="adj1" fmla="val 50000"/>
              <a:gd name="adj2" fmla="val 65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-100,7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02736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53804" y="1098041"/>
            <a:ext cx="9867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2826" y="1524762"/>
            <a:ext cx="343090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1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2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u="sng" spc="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2,1</a:t>
            </a:r>
            <a:r>
              <a:rPr lang="ru-RU" sz="1400" b="1" i="1" u="sng" spc="5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 err="1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млн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1400" b="1" i="1" u="sng" spc="-20" dirty="0">
                <a:solidFill>
                  <a:srgbClr val="084544"/>
                </a:solidFill>
                <a:uFill>
                  <a:solidFill>
                    <a:srgbClr val="0A5F5F"/>
                  </a:solidFill>
                </a:uFill>
                <a:latin typeface="Times New Roman"/>
                <a:cs typeface="Times New Roman"/>
              </a:rPr>
              <a:t>руб</a:t>
            </a:r>
            <a:r>
              <a:rPr sz="1400" b="1" i="1" spc="-20" dirty="0">
                <a:solidFill>
                  <a:srgbClr val="0A5F5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04803" y="1735201"/>
            <a:ext cx="44450" cy="12700"/>
          </a:xfrm>
          <a:custGeom>
            <a:avLst/>
            <a:gdLst/>
            <a:ahLst/>
            <a:cxnLst/>
            <a:rect l="l" t="t" r="r" b="b"/>
            <a:pathLst>
              <a:path w="44450" h="12700">
                <a:moveTo>
                  <a:pt x="44196" y="0"/>
                </a:moveTo>
                <a:lnTo>
                  <a:pt x="0" y="0"/>
                </a:lnTo>
                <a:lnTo>
                  <a:pt x="0" y="12191"/>
                </a:lnTo>
                <a:lnTo>
                  <a:pt x="44196" y="12191"/>
                </a:lnTo>
                <a:lnTo>
                  <a:pt x="44196" y="0"/>
                </a:lnTo>
                <a:close/>
              </a:path>
            </a:pathLst>
          </a:custGeom>
          <a:solidFill>
            <a:srgbClr val="0A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3497" y="1951736"/>
            <a:ext cx="5438901" cy="2878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56260" indent="-18161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94310" algn="l"/>
              </a:tabLst>
            </a:pP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Средства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направлены</a:t>
            </a:r>
            <a:r>
              <a:rPr sz="1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/>
                <a:cs typeface="Times New Roman"/>
              </a:rPr>
              <a:t>финансовое</a:t>
            </a:r>
            <a:r>
              <a:rPr sz="14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обеспечение </a:t>
            </a:r>
            <a:r>
              <a:rPr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>
                <a:solidFill>
                  <a:schemeClr val="tx1"/>
                </a:solidFill>
                <a:latin typeface="Times New Roman"/>
                <a:cs typeface="Times New Roman"/>
              </a:rPr>
              <a:t>МБУ "Информационный центр "Новости Калевалы"</a:t>
            </a:r>
            <a:r>
              <a:rPr sz="1400" spc="-10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sz="1400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065" marR="556260">
              <a:lnSpc>
                <a:spcPct val="100000"/>
              </a:lnSpc>
              <a:spcBef>
                <a:spcPts val="105"/>
              </a:spcBef>
              <a:tabLst>
                <a:tab pos="1943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-В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ыпустили пятьдесят один номер газеты «Новости Калевалы»,</a:t>
            </a:r>
          </a:p>
          <a:p>
            <a:pPr marL="12065" marR="556260">
              <a:spcBef>
                <a:spcPts val="105"/>
              </a:spcBef>
              <a:tabLst>
                <a:tab pos="194310" algn="l"/>
              </a:tabLst>
            </a:pPr>
            <a:r>
              <a:rPr lang="ru-RU" sz="1400" dirty="0">
                <a:latin typeface="Times New Roman"/>
                <a:cs typeface="Times New Roman"/>
              </a:rPr>
              <a:t>    -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год опубликовали 247 платных и бесплатных объявлений в газете.</a:t>
            </a:r>
          </a:p>
          <a:p>
            <a:pPr marL="12065" marR="556260">
              <a:spcBef>
                <a:spcPts val="105"/>
              </a:spcBef>
              <a:tabLst>
                <a:tab pos="19431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Работники редакции принимали участие во всех основных мероприятиях на уровне района и посёлка.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" marR="556260">
              <a:spcBef>
                <a:spcPts val="105"/>
              </a:spcBef>
              <a:tabLst>
                <a:tab pos="19431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" marR="556260">
              <a:lnSpc>
                <a:spcPct val="100000"/>
              </a:lnSpc>
              <a:spcBef>
                <a:spcPts val="105"/>
              </a:spcBef>
              <a:tabLst>
                <a:tab pos="194310" algn="l"/>
              </a:tabLst>
            </a:pPr>
            <a:endParaRPr sz="1400" dirty="0">
              <a:latin typeface="Times New Roman"/>
              <a:cs typeface="Times New Roman"/>
            </a:endParaRPr>
          </a:p>
          <a:p>
            <a:pPr marL="193041" lvl="1">
              <a:lnSpc>
                <a:spcPct val="100000"/>
              </a:lnSpc>
              <a:tabLst>
                <a:tab pos="297815" algn="l"/>
              </a:tabLst>
            </a:pPr>
            <a:endParaRPr lang="ru-RU" sz="1400" spc="-10" dirty="0">
              <a:solidFill>
                <a:srgbClr val="0A5F5F"/>
              </a:solidFill>
              <a:latin typeface="Times New Roman"/>
              <a:cs typeface="Times New Roman"/>
            </a:endParaRPr>
          </a:p>
          <a:p>
            <a:pPr marL="193041" lvl="1">
              <a:lnSpc>
                <a:spcPct val="100000"/>
              </a:lnSpc>
              <a:tabLst>
                <a:tab pos="29781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-30684"/>
            <a:ext cx="792480" cy="6858000"/>
            <a:chOff x="0" y="0"/>
            <a:chExt cx="792480" cy="6858000"/>
          </a:xfrm>
        </p:grpSpPr>
        <p:sp>
          <p:nvSpPr>
            <p:cNvPr id="17" name="object 17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526" y="6611201"/>
            <a:ext cx="181228" cy="13451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85797" y="424103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34,8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38791" y="3824858"/>
            <a:ext cx="4260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36,5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1263" y="2313558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84878" y="2030095"/>
            <a:ext cx="309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0,7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50" name="Диаграмма 49">
            <a:extLst>
              <a:ext uri="{FF2B5EF4-FFF2-40B4-BE49-F238E27FC236}">
                <a16:creationId xmlns:a16="http://schemas.microsoft.com/office/drawing/2014/main" id="{65397C69-3F95-A48D-1D9C-8C4BDB0D6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472698"/>
              </p:ext>
            </p:extLst>
          </p:nvPr>
        </p:nvGraphicFramePr>
        <p:xfrm>
          <a:off x="1242691" y="536717"/>
          <a:ext cx="5164419" cy="441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233C221-2D32-1A53-2A31-011C0F470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5A89F2A-01CC-2A00-44EE-854D0889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10" y="308864"/>
            <a:ext cx="10609579" cy="369332"/>
          </a:xfrm>
        </p:spPr>
        <p:txBody>
          <a:bodyPr/>
          <a:lstStyle/>
          <a:p>
            <a:r>
              <a:rPr lang="ru-RU" dirty="0"/>
              <a:t>                                   Средства массовой информации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F6C159-0CC9-694C-C253-86CEF5A8B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1543" y="5333238"/>
            <a:ext cx="2033016" cy="15247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657AE5-A63C-79B8-438E-1B9C1EC08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19100"/>
            <a:ext cx="2702665" cy="15530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FA31D3-5FA6-C985-1A5B-C46D7F406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59" y="5319100"/>
            <a:ext cx="2460693" cy="15530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E44B2B0-1A22-FFBD-4CAD-BFC4CC5292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4" y="5333238"/>
            <a:ext cx="2042732" cy="15247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43758BE-AE50-B06F-6CA8-939C618660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96" y="5333238"/>
            <a:ext cx="2235957" cy="1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-12601"/>
            <a:ext cx="821690" cy="6858000"/>
            <a:chOff x="0" y="0"/>
            <a:chExt cx="82169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8214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21436" y="6858000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1690" cy="6858000"/>
            </a:xfrm>
            <a:custGeom>
              <a:avLst/>
              <a:gdLst/>
              <a:ahLst/>
              <a:cxnLst/>
              <a:rect l="l" t="t" r="r" b="b"/>
              <a:pathLst>
                <a:path w="821690" h="6858000">
                  <a:moveTo>
                    <a:pt x="0" y="6858000"/>
                  </a:moveTo>
                  <a:lnTo>
                    <a:pt x="821436" y="6858000"/>
                  </a:lnTo>
                  <a:lnTo>
                    <a:pt x="8214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95094" y="2674366"/>
            <a:ext cx="339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30,4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26473" y="723645"/>
            <a:ext cx="99821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В 202</a:t>
            </a:r>
            <a:r>
              <a:rPr lang="ru-RU" sz="1400" b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2</a:t>
            </a:r>
            <a:r>
              <a:rPr sz="1400" b="1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году: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82993" y="1150746"/>
            <a:ext cx="48006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Расходы</a:t>
            </a:r>
            <a:r>
              <a:rPr sz="1400" u="sng" spc="-4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u="sng" spc="-2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разделу</a:t>
            </a:r>
            <a:r>
              <a:rPr sz="1400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 err="1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составили</a:t>
            </a:r>
            <a:r>
              <a:rPr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36,4</a:t>
            </a:r>
            <a:r>
              <a:rPr sz="1400" b="1" i="1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млн.</a:t>
            </a:r>
            <a:r>
              <a:rPr sz="1400" b="1" i="1" u="sng" spc="-1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руб.</a:t>
            </a:r>
            <a:r>
              <a:rPr sz="1400" b="1" i="1" u="sng" spc="-1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400" u="sng" spc="-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направлены</a:t>
            </a:r>
            <a:r>
              <a:rPr sz="1400" u="sng" spc="-40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25" dirty="0">
                <a:solidFill>
                  <a:srgbClr val="084544"/>
                </a:solidFill>
                <a:uFill>
                  <a:solidFill>
                    <a:srgbClr val="084544"/>
                  </a:solidFill>
                </a:uFill>
                <a:latin typeface="Times New Roman"/>
                <a:cs typeface="Times New Roman"/>
              </a:rPr>
              <a:t>на: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64348" y="1577466"/>
            <a:ext cx="4615815" cy="24346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14,9 млн. руб. - дотации на выравнивание бюджетной обеспеченности Администрации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Калевальского,Боровского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Юшкозерского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Луусалмского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 поселений.</a:t>
            </a:r>
          </a:p>
          <a:p>
            <a:pPr marL="182880" marR="575945" indent="-170815"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21,5 млн. руб. – Прочие межбюджетные трансферты общего характера, направленные на поддержку местных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cs typeface="Times New Roman"/>
              </a:rPr>
              <a:t>инициаив</a:t>
            </a:r>
            <a:r>
              <a:rPr lang="ru-RU" sz="1400" dirty="0">
                <a:solidFill>
                  <a:schemeClr val="tx1"/>
                </a:solidFill>
                <a:latin typeface="Times New Roman"/>
                <a:cs typeface="Times New Roman"/>
              </a:rPr>
              <a:t>, поддержку развития ТОС, активный гражданин.</a:t>
            </a: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endParaRPr lang="ru-RU" sz="1400" dirty="0">
              <a:solidFill>
                <a:srgbClr val="084544"/>
              </a:solidFill>
              <a:latin typeface="Times New Roman"/>
              <a:cs typeface="Times New Roman"/>
            </a:endParaRPr>
          </a:p>
          <a:p>
            <a:pPr marL="182880" marR="575945" indent="-17081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2796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9415" y="6611201"/>
            <a:ext cx="185927" cy="13451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83CE2D-7346-79D6-546F-721F1A080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17BA7C1A-D137-3180-D511-207F07671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149579"/>
              </p:ext>
            </p:extLst>
          </p:nvPr>
        </p:nvGraphicFramePr>
        <p:xfrm>
          <a:off x="1137303" y="1489698"/>
          <a:ext cx="6045690" cy="44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70C07346-951A-0895-54C7-891D3032EC1A}"/>
              </a:ext>
            </a:extLst>
          </p:cNvPr>
          <p:cNvSpPr txBox="1"/>
          <p:nvPr/>
        </p:nvSpPr>
        <p:spPr>
          <a:xfrm>
            <a:off x="1981200" y="115074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33,8 млн. руб.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18198E-4725-0D9E-206C-049250C6393A}"/>
              </a:ext>
            </a:extLst>
          </p:cNvPr>
          <p:cNvSpPr txBox="1"/>
          <p:nvPr/>
        </p:nvSpPr>
        <p:spPr>
          <a:xfrm>
            <a:off x="3953700" y="1157571"/>
            <a:ext cx="1055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36,4 млн. руб.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3CAB496-41AF-87F0-7539-701715A0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11" y="308864"/>
            <a:ext cx="11038204" cy="738664"/>
          </a:xfrm>
        </p:spPr>
        <p:txBody>
          <a:bodyPr/>
          <a:lstStyle/>
          <a:p>
            <a:pPr algn="ctr"/>
            <a:r>
              <a:rPr lang="ru-RU" dirty="0"/>
              <a:t>Межбюджетные трансферты общего характера бюджетам бюджетной системы РФ</a:t>
            </a:r>
          </a:p>
        </p:txBody>
      </p:sp>
    </p:spTree>
    <p:extLst>
      <p:ext uri="{BB962C8B-B14F-4D97-AF65-F5344CB8AC3E}">
        <p14:creationId xmlns:p14="http://schemas.microsoft.com/office/powerpoint/2010/main" val="3080456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902" y="184150"/>
            <a:ext cx="5203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9765">
              <a:lnSpc>
                <a:spcPct val="100000"/>
              </a:lnSpc>
              <a:spcBef>
                <a:spcPts val="100"/>
              </a:spcBef>
            </a:pPr>
            <a:r>
              <a:rPr dirty="0"/>
              <a:t>Расходы</a:t>
            </a:r>
            <a:r>
              <a:rPr spc="-15" dirty="0"/>
              <a:t> </a:t>
            </a:r>
            <a:r>
              <a:rPr dirty="0"/>
              <a:t>на</a:t>
            </a:r>
            <a:r>
              <a:rPr spc="-10" dirty="0"/>
              <a:t> реализацию </a:t>
            </a:r>
            <a:r>
              <a:rPr dirty="0"/>
              <a:t>национальных</a:t>
            </a:r>
            <a:r>
              <a:rPr spc="-35" dirty="0"/>
              <a:t> </a:t>
            </a:r>
            <a:r>
              <a:rPr dirty="0" err="1"/>
              <a:t>проектов</a:t>
            </a:r>
            <a:r>
              <a:rPr spc="-35" dirty="0"/>
              <a:t> </a:t>
            </a:r>
            <a:r>
              <a:rPr dirty="0"/>
              <a:t>202</a:t>
            </a:r>
            <a:r>
              <a:rPr lang="ru-RU" dirty="0"/>
              <a:t>3</a:t>
            </a:r>
            <a:r>
              <a:rPr spc="-5" dirty="0"/>
              <a:t> </a:t>
            </a:r>
            <a:r>
              <a:rPr spc="-25" dirty="0"/>
              <a:t>год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941"/>
              </p:ext>
            </p:extLst>
          </p:nvPr>
        </p:nvGraphicFramePr>
        <p:xfrm>
          <a:off x="1168319" y="1058913"/>
          <a:ext cx="5675269" cy="3512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2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506">
                <a:tc>
                  <a:txBody>
                    <a:bodyPr/>
                    <a:lstStyle/>
                    <a:p>
                      <a:pPr marL="10807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Национальный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млн.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  <a:cs typeface="Times New Roman"/>
                        </a:rPr>
                        <a:t>Программа по пе</a:t>
                      </a:r>
                      <a:r>
                        <a:rPr lang="ru-RU" sz="1600" spc="-10" dirty="0">
                          <a:latin typeface="+mn-lt"/>
                          <a:cs typeface="Calibri"/>
                        </a:rPr>
                        <a:t>реселению из аварийного жилищного фонда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12,6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42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+mj-lt"/>
                          <a:cs typeface="Calibri" panose="020F0502020204030204" pitchFamily="34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spc="-1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spc="-1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  1,1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6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600" dirty="0">
                          <a:latin typeface="+mn-lt"/>
                          <a:cs typeface="Calibri"/>
                        </a:rPr>
                        <a:t>Программа по созданию в «Модельных библиотек»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6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0,7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6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8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5713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462386" y="3041615"/>
            <a:ext cx="582295" cy="4838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БКД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64,0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7685" y="2301367"/>
            <a:ext cx="11766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84544"/>
                </a:solidFill>
                <a:latin typeface="Calibri"/>
                <a:cs typeface="Calibri"/>
              </a:rPr>
              <a:t>На</a:t>
            </a:r>
            <a:r>
              <a:rPr sz="1300" spc="-5" dirty="0">
                <a:solidFill>
                  <a:srgbClr val="084544"/>
                </a:solidFill>
                <a:latin typeface="Calibri"/>
                <a:cs typeface="Calibri"/>
              </a:rPr>
              <a:t> </a:t>
            </a:r>
            <a:r>
              <a:rPr sz="1300" spc="-10" dirty="0" err="1">
                <a:solidFill>
                  <a:srgbClr val="084544"/>
                </a:solidFill>
                <a:latin typeface="Calibri"/>
                <a:cs typeface="Calibri"/>
              </a:rPr>
              <a:t>реализацию</a:t>
            </a:r>
            <a:r>
              <a:rPr sz="1300" spc="-10" dirty="0">
                <a:solidFill>
                  <a:srgbClr val="084544"/>
                </a:solidFill>
                <a:latin typeface="Calibri"/>
                <a:cs typeface="Calibri"/>
              </a:rPr>
              <a:t> </a:t>
            </a:r>
            <a:r>
              <a:rPr lang="ru-RU" sz="1300" spc="-10" dirty="0">
                <a:solidFill>
                  <a:srgbClr val="084544"/>
                </a:solidFill>
                <a:latin typeface="Calibri"/>
                <a:cs typeface="Calibri"/>
              </a:rPr>
              <a:t>3</a:t>
            </a:r>
            <a:r>
              <a:rPr sz="1300" spc="-5" dirty="0">
                <a:solidFill>
                  <a:srgbClr val="08454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84544"/>
                </a:solidFill>
                <a:latin typeface="Calibri"/>
                <a:cs typeface="Calibri"/>
              </a:rPr>
              <a:t>национальных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1757" y="2697302"/>
            <a:ext cx="15494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84544"/>
                </a:solidFill>
                <a:latin typeface="Calibri"/>
                <a:cs typeface="Calibri"/>
              </a:rPr>
              <a:t>проектов</a:t>
            </a:r>
            <a:r>
              <a:rPr sz="1300" dirty="0">
                <a:solidFill>
                  <a:srgbClr val="08454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84544"/>
                </a:solidFill>
                <a:latin typeface="Calibri"/>
                <a:cs typeface="Calibri"/>
              </a:rPr>
              <a:t>направлено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2466" y="2856170"/>
            <a:ext cx="889635" cy="6896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10"/>
              </a:spcBef>
            </a:pPr>
            <a:r>
              <a:rPr lang="ru-RU" sz="2800" dirty="0">
                <a:latin typeface="Calibri"/>
                <a:cs typeface="Calibri"/>
              </a:rPr>
              <a:t>14,4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84544"/>
                </a:solidFill>
                <a:latin typeface="Calibri"/>
                <a:cs typeface="Calibri"/>
              </a:rPr>
              <a:t>млн.</a:t>
            </a:r>
            <a:r>
              <a:rPr sz="1300" spc="-30" dirty="0">
                <a:solidFill>
                  <a:srgbClr val="084544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84544"/>
                </a:solidFill>
                <a:latin typeface="Calibri"/>
                <a:cs typeface="Calibri"/>
              </a:rPr>
              <a:t>рублей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-46495"/>
            <a:ext cx="792480" cy="6858000"/>
            <a:chOff x="0" y="0"/>
            <a:chExt cx="792480" cy="685800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480" y="4400614"/>
            <a:ext cx="11504675" cy="2273235"/>
            <a:chOff x="687323" y="4707638"/>
            <a:chExt cx="11504675" cy="2150358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6335" y="5201395"/>
              <a:ext cx="7366302" cy="14028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323" y="4707638"/>
              <a:ext cx="11504675" cy="21503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240" y="5362672"/>
              <a:ext cx="11398758" cy="14293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9415" y="6611200"/>
              <a:ext cx="186816" cy="134513"/>
            </a:xfrm>
            <a:prstGeom prst="rect">
              <a:avLst/>
            </a:prstGeom>
          </p:spPr>
        </p:pic>
      </p:grp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7CC2BA91-2CAA-4C9A-84A1-F81686E76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675034"/>
              </p:ext>
            </p:extLst>
          </p:nvPr>
        </p:nvGraphicFramePr>
        <p:xfrm>
          <a:off x="7157927" y="1055464"/>
          <a:ext cx="4410681" cy="466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4C75BC9-1316-E90F-D2D6-690A2DFC7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44" y="966291"/>
            <a:ext cx="644779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Основные характеристики бюджета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0" y="5693664"/>
            <a:ext cx="12192000" cy="116459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A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C9F76-F01D-8217-967C-CDFE038F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6881"/>
            <a:ext cx="5026356" cy="46585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1625" y="395097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7014" y="4377690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194,0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1416" y="3989070"/>
            <a:ext cx="89471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270,0</a:t>
            </a:r>
            <a:endParaRPr sz="12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5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264,7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746" y="3924045"/>
            <a:ext cx="906144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276,0</a:t>
            </a:r>
            <a:endParaRPr sz="1200" dirty="0">
              <a:latin typeface="Calibri"/>
              <a:cs typeface="Calibri"/>
            </a:endParaRPr>
          </a:p>
          <a:p>
            <a:pPr marL="452120">
              <a:lnSpc>
                <a:spcPct val="100000"/>
              </a:lnSpc>
              <a:spcBef>
                <a:spcPts val="1175"/>
              </a:spcBef>
            </a:pPr>
            <a:r>
              <a:rPr sz="1200" b="1" spc="130" dirty="0">
                <a:solidFill>
                  <a:srgbClr val="FFFFFF"/>
                </a:solidFill>
                <a:latin typeface="Calibri"/>
                <a:cs typeface="Calibri"/>
              </a:rPr>
              <a:t>278,0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2352" y="371347"/>
            <a:ext cx="844867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/>
              <a:t>М</a:t>
            </a:r>
            <a:r>
              <a:rPr sz="3200" dirty="0" err="1"/>
              <a:t>униципальн</a:t>
            </a:r>
            <a:r>
              <a:rPr lang="ru-RU" sz="3200" dirty="0" err="1"/>
              <a:t>ый</a:t>
            </a:r>
            <a:r>
              <a:rPr sz="3200" spc="-45" dirty="0"/>
              <a:t> </a:t>
            </a:r>
            <a:r>
              <a:rPr sz="3200" dirty="0" err="1"/>
              <a:t>долг</a:t>
            </a:r>
            <a:r>
              <a:rPr sz="3200" dirty="0"/>
              <a:t> (млн.</a:t>
            </a:r>
            <a:r>
              <a:rPr sz="3200" spc="-15" dirty="0"/>
              <a:t> </a:t>
            </a:r>
            <a:r>
              <a:rPr sz="3200" spc="-10" dirty="0" err="1"/>
              <a:t>руб</a:t>
            </a:r>
            <a:r>
              <a:rPr sz="3200" spc="-10" dirty="0"/>
              <a:t>.)</a:t>
            </a:r>
            <a:br>
              <a:rPr lang="ru-RU" spc="-10" dirty="0"/>
            </a:br>
            <a:br>
              <a:rPr lang="ru-RU" spc="-10" dirty="0"/>
            </a:br>
            <a:r>
              <a:rPr lang="ru-RU" spc="-10" dirty="0"/>
              <a:t>Муниципальный долг за 2023 год составляет</a:t>
            </a:r>
            <a:br>
              <a:rPr lang="ru-RU" spc="-10" dirty="0"/>
            </a:br>
            <a:r>
              <a:rPr lang="ru-RU" spc="-10" dirty="0"/>
              <a:t>18 млн. рублей</a:t>
            </a:r>
            <a:endParaRPr spc="-10" dirty="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2328" y="3945635"/>
            <a:ext cx="1477139" cy="15305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7703" y="1327769"/>
            <a:ext cx="1985412" cy="19415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663700" y="2611373"/>
            <a:ext cx="417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10" dirty="0">
                <a:solidFill>
                  <a:srgbClr val="FFFFFF"/>
                </a:solidFill>
                <a:latin typeface="Calibri"/>
                <a:cs typeface="Calibri"/>
              </a:rPr>
              <a:t>70,1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7489" y="2060848"/>
            <a:ext cx="748883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5,4</a:t>
            </a:r>
            <a:r>
              <a:rPr lang="ru-RU" sz="1200" b="1" spc="100" dirty="0" err="1">
                <a:solidFill>
                  <a:srgbClr val="FFFFFF"/>
                </a:solidFill>
                <a:latin typeface="Calibri"/>
                <a:cs typeface="Calibri"/>
              </a:rPr>
              <a:t>МунапраыыциММуни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2241" y="2259329"/>
            <a:ext cx="268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0" dirty="0">
                <a:solidFill>
                  <a:srgbClr val="FFFFFF"/>
                </a:solidFill>
                <a:latin typeface="Calibri"/>
                <a:cs typeface="Calibri"/>
              </a:rPr>
              <a:t>2,1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5261" y="6591668"/>
            <a:ext cx="187579" cy="134505"/>
          </a:xfrm>
          <a:prstGeom prst="rect">
            <a:avLst/>
          </a:prstGeom>
        </p:spPr>
      </p:pic>
      <p:grpSp>
        <p:nvGrpSpPr>
          <p:cNvPr id="24" name="object 14">
            <a:extLst>
              <a:ext uri="{FF2B5EF4-FFF2-40B4-BE49-F238E27FC236}">
                <a16:creationId xmlns:a16="http://schemas.microsoft.com/office/drawing/2014/main" id="{7100F853-D644-153C-33E3-9649ACFEEF4A}"/>
              </a:ext>
            </a:extLst>
          </p:cNvPr>
          <p:cNvGrpSpPr/>
          <p:nvPr/>
        </p:nvGrpSpPr>
        <p:grpSpPr>
          <a:xfrm>
            <a:off x="0" y="-46495"/>
            <a:ext cx="792480" cy="6858000"/>
            <a:chOff x="0" y="0"/>
            <a:chExt cx="792480" cy="6858000"/>
          </a:xfrm>
        </p:grpSpPr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8181A6C7-1C39-0B1A-3D74-73E495C956ED}"/>
                </a:ext>
              </a:extLst>
            </p:cNvPr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CCB6FD5E-44ED-8FD6-D3E5-5A9B36344819}"/>
                </a:ext>
              </a:extLst>
            </p:cNvPr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2FA6-2610-874E-1DD0-F1AB5E967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8561A8-0CE9-C7F0-A53E-44B4E095AF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2" y="3199083"/>
            <a:ext cx="582695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1158" y="434466"/>
            <a:ext cx="530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F8F90"/>
                </a:solidFill>
                <a:latin typeface="Century Gothic"/>
                <a:cs typeface="Century Gothic"/>
              </a:rPr>
              <a:t>Исполнение</a:t>
            </a:r>
            <a:r>
              <a:rPr sz="2400" b="1" spc="-2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2400" b="1" dirty="0" err="1">
                <a:solidFill>
                  <a:srgbClr val="0F8F90"/>
                </a:solidFill>
                <a:latin typeface="Century Gothic"/>
                <a:cs typeface="Century Gothic"/>
              </a:rPr>
              <a:t>за</a:t>
            </a:r>
            <a:r>
              <a:rPr sz="2400" b="1" spc="-3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lang="ru-RU" sz="2400" b="1" dirty="0">
                <a:solidFill>
                  <a:srgbClr val="0F8F90"/>
                </a:solidFill>
                <a:latin typeface="Century Gothic"/>
                <a:cs typeface="Century Gothic"/>
              </a:rPr>
              <a:t>2023</a:t>
            </a:r>
            <a:r>
              <a:rPr sz="2400" b="1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2400" b="1" dirty="0" err="1">
                <a:solidFill>
                  <a:srgbClr val="0F8F90"/>
                </a:solidFill>
                <a:latin typeface="Century Gothic"/>
                <a:cs typeface="Century Gothic"/>
              </a:rPr>
              <a:t>год</a:t>
            </a:r>
            <a:r>
              <a:rPr sz="24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0F8F90"/>
                </a:solidFill>
                <a:latin typeface="Century Gothic"/>
                <a:cs typeface="Century Gothic"/>
              </a:rPr>
              <a:t>(</a:t>
            </a:r>
            <a:r>
              <a:rPr lang="ru-RU" sz="2200" b="1" dirty="0" err="1">
                <a:solidFill>
                  <a:srgbClr val="0F8F90"/>
                </a:solidFill>
                <a:latin typeface="Century Gothic"/>
                <a:cs typeface="Century Gothic"/>
              </a:rPr>
              <a:t>тыс</a:t>
            </a:r>
            <a:r>
              <a:rPr sz="2200" b="1" dirty="0">
                <a:solidFill>
                  <a:srgbClr val="0F8F90"/>
                </a:solidFill>
                <a:latin typeface="Century Gothic"/>
                <a:cs typeface="Century Gothic"/>
              </a:rPr>
              <a:t>.</a:t>
            </a:r>
            <a:r>
              <a:rPr sz="2200" b="1" spc="-25" dirty="0">
                <a:solidFill>
                  <a:srgbClr val="0F8F90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0F8F90"/>
                </a:solidFill>
                <a:latin typeface="Century Gothic"/>
                <a:cs typeface="Century Gothic"/>
              </a:rPr>
              <a:t>руб.)</a:t>
            </a:r>
            <a:endParaRPr sz="2200" dirty="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047"/>
            <a:ext cx="792480" cy="6858000"/>
            <a:chOff x="0" y="0"/>
            <a:chExt cx="79248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7215" y="6572136"/>
            <a:ext cx="83692" cy="1312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5604" y="1676387"/>
            <a:ext cx="1636014" cy="59665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18969" y="1751152"/>
            <a:ext cx="110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00170" y="1427663"/>
            <a:ext cx="2272030" cy="1111885"/>
            <a:chOff x="3845052" y="1450847"/>
            <a:chExt cx="2272030" cy="1111885"/>
          </a:xfrm>
          <a:effectLst/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5052" y="1453874"/>
              <a:ext cx="2271522" cy="9919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4528" y="1450847"/>
              <a:ext cx="1511046" cy="5737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1292" y="1769363"/>
              <a:ext cx="1480565" cy="79324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172200" y="1450847"/>
            <a:ext cx="2372360" cy="995044"/>
            <a:chOff x="6172200" y="1450847"/>
            <a:chExt cx="2372360" cy="995044"/>
          </a:xfrm>
          <a:effectLst/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2200" y="1453874"/>
              <a:ext cx="2372105" cy="991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2531" y="1450847"/>
              <a:ext cx="1629918" cy="57378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7207" y="1769364"/>
            <a:ext cx="1480566" cy="793241"/>
          </a:xfrm>
          <a:prstGeom prst="rect">
            <a:avLst/>
          </a:prstGeom>
          <a:effectLst/>
        </p:spPr>
      </p:pic>
      <p:grpSp>
        <p:nvGrpSpPr>
          <p:cNvPr id="20" name="object 20"/>
          <p:cNvGrpSpPr/>
          <p:nvPr/>
        </p:nvGrpSpPr>
        <p:grpSpPr>
          <a:xfrm>
            <a:off x="8619743" y="1450847"/>
            <a:ext cx="2254885" cy="995044"/>
            <a:chOff x="8619743" y="1450847"/>
            <a:chExt cx="2254885" cy="995044"/>
          </a:xfrm>
          <a:effectLst/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9743" y="1453874"/>
              <a:ext cx="2254757" cy="9919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94063" y="1450847"/>
              <a:ext cx="1704594" cy="57378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083040" y="1769364"/>
            <a:ext cx="1328420" cy="793750"/>
            <a:chOff x="9083040" y="1769364"/>
            <a:chExt cx="1328420" cy="793750"/>
          </a:xfrm>
          <a:effectLst/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83040" y="1769364"/>
              <a:ext cx="602729" cy="7932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94876" y="1769364"/>
              <a:ext cx="1116329" cy="79324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73223" y="2596895"/>
            <a:ext cx="8702802" cy="4952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83892" y="4340352"/>
            <a:ext cx="1568958" cy="56769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476245" y="4382261"/>
            <a:ext cx="9867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ФАКТ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38172" y="4125467"/>
            <a:ext cx="8812530" cy="1224915"/>
            <a:chOff x="2138172" y="4125467"/>
            <a:chExt cx="8812530" cy="1224915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3904" y="4125467"/>
              <a:ext cx="2372105" cy="10831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5195" y="4166628"/>
              <a:ext cx="1509522" cy="5752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8911" y="4485131"/>
              <a:ext cx="1480565" cy="7947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31636" y="4125467"/>
              <a:ext cx="2413254" cy="10831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23304" y="4166628"/>
              <a:ext cx="1629918" cy="5752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97980" y="4485131"/>
              <a:ext cx="1480566" cy="79476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18803" y="4125467"/>
              <a:ext cx="2230374" cy="10831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875776" y="4166628"/>
              <a:ext cx="1916429" cy="5752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17152" y="4485131"/>
              <a:ext cx="1232153" cy="7947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38172" y="5297423"/>
              <a:ext cx="8812530" cy="52578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75759" y="2846819"/>
            <a:ext cx="1565910" cy="820686"/>
          </a:xfrm>
          <a:prstGeom prst="rect">
            <a:avLst/>
          </a:prstGeom>
          <a:effectLst/>
        </p:spPr>
      </p:pic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76059" y="2846819"/>
            <a:ext cx="1565909" cy="820686"/>
          </a:xfrm>
          <a:prstGeom prst="rect">
            <a:avLst/>
          </a:prstGeom>
          <a:effectLst/>
        </p:spPr>
      </p:pic>
      <p:graphicFrame>
        <p:nvGraphicFramePr>
          <p:cNvPr id="42" name="objec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76819"/>
              </p:ext>
            </p:extLst>
          </p:nvPr>
        </p:nvGraphicFramePr>
        <p:xfrm>
          <a:off x="3852672" y="1508000"/>
          <a:ext cx="6596633" cy="358804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6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9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53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lang="ru-RU"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473 367,8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lang="ru-RU"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483 563,3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- 10195,5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93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9      99,6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 marL="795655">
                        <a:lnSpc>
                          <a:spcPct val="100000"/>
                        </a:lnSpc>
                        <a:spcBef>
                          <a:spcPts val="2150"/>
                        </a:spcBef>
                      </a:pPr>
                      <a:r>
                        <a:rPr lang="ru-RU"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      99,5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384175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66611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РАСХОДЫ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250" dirty="0">
                        <a:latin typeface="Times New Roman"/>
                        <a:cs typeface="Times New Roman"/>
                      </a:endParaRPr>
                    </a:p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ДЕФИЦИТ</a:t>
                      </a:r>
                      <a:endParaRPr sz="20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883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lang="ru-RU"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471 621,5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</a:pPr>
                      <a:r>
                        <a:rPr lang="ru-RU"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481 286,3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-9 664,8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6E5936-8E21-2A48-2008-BB50EBF108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56782-23A9-8E31-8C68-44E4A4AE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10" y="308864"/>
            <a:ext cx="10609579" cy="369332"/>
          </a:xfrm>
        </p:spPr>
        <p:txBody>
          <a:bodyPr/>
          <a:lstStyle/>
          <a:p>
            <a:pPr algn="ctr"/>
            <a:r>
              <a:rPr lang="ru-RU" dirty="0"/>
              <a:t>Исполнение</a:t>
            </a:r>
            <a:r>
              <a:rPr lang="ru-RU" spc="-20" dirty="0"/>
              <a:t> </a:t>
            </a:r>
            <a:r>
              <a:rPr lang="ru-RU" dirty="0"/>
              <a:t>за</a:t>
            </a:r>
            <a:r>
              <a:rPr lang="ru-RU" spc="-20" dirty="0"/>
              <a:t> </a:t>
            </a:r>
            <a:r>
              <a:rPr lang="ru-RU" spc="-10" dirty="0"/>
              <a:t>2021-</a:t>
            </a:r>
            <a:r>
              <a:rPr lang="ru-RU" dirty="0"/>
              <a:t>2022</a:t>
            </a:r>
            <a:r>
              <a:rPr lang="ru-RU" spc="35" dirty="0"/>
              <a:t> </a:t>
            </a:r>
            <a:r>
              <a:rPr lang="ru-RU" dirty="0"/>
              <a:t>годы</a:t>
            </a:r>
            <a:r>
              <a:rPr lang="ru-RU" spc="-25" dirty="0"/>
              <a:t> </a:t>
            </a:r>
            <a:r>
              <a:rPr lang="ru-RU" sz="2200" dirty="0"/>
              <a:t>(тыс. </a:t>
            </a:r>
            <a:r>
              <a:rPr lang="ru-RU" sz="2200" spc="-10" dirty="0"/>
              <a:t>руб.)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17376-F3E6-A37F-25A5-D75377F8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700" y="1196752"/>
            <a:ext cx="10100019" cy="511946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0B6BF0CB-27D4-468B-E114-E9DAD15F15C2}"/>
              </a:ext>
            </a:extLst>
          </p:cNvPr>
          <p:cNvGrpSpPr/>
          <p:nvPr/>
        </p:nvGrpSpPr>
        <p:grpSpPr>
          <a:xfrm>
            <a:off x="0" y="0"/>
            <a:ext cx="792480" cy="6858000"/>
            <a:chOff x="0" y="0"/>
            <a:chExt cx="792480" cy="685800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277CCB9-9578-F742-C2D3-807A52720C29}"/>
                </a:ext>
              </a:extLst>
            </p:cNvPr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225D170E-8242-49BF-5CF9-AA9E4605CE2D}"/>
                </a:ext>
              </a:extLst>
            </p:cNvPr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63FE29C-E10F-8998-2DA1-66CA8C495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3029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973F70-CC61-7D03-8FF1-1B751704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49" y="0"/>
            <a:ext cx="1524000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179" y="2126945"/>
            <a:ext cx="48545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0" dirty="0"/>
              <a:t>ДОХОДЫ</a:t>
            </a:r>
            <a:endParaRPr sz="8000" dirty="0"/>
          </a:p>
        </p:txBody>
      </p:sp>
      <p:sp>
        <p:nvSpPr>
          <p:cNvPr id="5" name="object 5"/>
          <p:cNvSpPr/>
          <p:nvPr/>
        </p:nvSpPr>
        <p:spPr>
          <a:xfrm>
            <a:off x="0" y="5693664"/>
            <a:ext cx="12192000" cy="1164590"/>
          </a:xfrm>
          <a:custGeom>
            <a:avLst/>
            <a:gdLst/>
            <a:ahLst/>
            <a:cxnLst/>
            <a:rect l="l" t="t" r="r" b="b"/>
            <a:pathLst>
              <a:path w="12192000" h="1164590">
                <a:moveTo>
                  <a:pt x="12192000" y="0"/>
                </a:moveTo>
                <a:lnTo>
                  <a:pt x="0" y="0"/>
                </a:lnTo>
                <a:lnTo>
                  <a:pt x="0" y="1164336"/>
                </a:lnTo>
                <a:lnTo>
                  <a:pt x="12192000" y="116433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6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613624-ACC2-9EB7-03FD-F60E081A1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6629400" cy="5033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494" y="180213"/>
            <a:ext cx="10436860" cy="6008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445"/>
              </a:spcBef>
            </a:pPr>
            <a:r>
              <a:rPr sz="1600" u="sng" dirty="0">
                <a:uFill>
                  <a:solidFill>
                    <a:srgbClr val="0F8F90"/>
                  </a:solidFill>
                </a:uFill>
              </a:rPr>
              <a:t>ДОХОДЫ </a:t>
            </a:r>
            <a:r>
              <a:rPr sz="1600" u="sng" spc="-10" dirty="0">
                <a:uFill>
                  <a:solidFill>
                    <a:srgbClr val="0F8F90"/>
                  </a:solidFill>
                </a:uFill>
              </a:rPr>
              <a:t>БЮДЖЕТА-</a:t>
            </a:r>
            <a:endParaRPr sz="1600" dirty="0"/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600" dirty="0"/>
              <a:t>безвозмездные</a:t>
            </a:r>
            <a:r>
              <a:rPr sz="1600" spc="15" dirty="0"/>
              <a:t> </a:t>
            </a:r>
            <a:r>
              <a:rPr sz="1600" dirty="0"/>
              <a:t>и</a:t>
            </a:r>
            <a:r>
              <a:rPr sz="1600" spc="-5" dirty="0"/>
              <a:t> </a:t>
            </a:r>
            <a:r>
              <a:rPr sz="1600" dirty="0"/>
              <a:t>безвозвратные</a:t>
            </a:r>
            <a:r>
              <a:rPr sz="1600" spc="-15" dirty="0"/>
              <a:t> </a:t>
            </a:r>
            <a:r>
              <a:rPr sz="1600" dirty="0"/>
              <a:t>поступления</a:t>
            </a:r>
            <a:r>
              <a:rPr sz="1600" spc="15" dirty="0"/>
              <a:t> </a:t>
            </a:r>
            <a:r>
              <a:rPr sz="1600" dirty="0"/>
              <a:t>денежных</a:t>
            </a:r>
            <a:r>
              <a:rPr sz="1600" spc="-15" dirty="0"/>
              <a:t> </a:t>
            </a:r>
            <a:r>
              <a:rPr sz="1600" dirty="0"/>
              <a:t>средств</a:t>
            </a:r>
            <a:r>
              <a:rPr sz="1600" spc="-5" dirty="0"/>
              <a:t> </a:t>
            </a:r>
            <a:r>
              <a:rPr sz="1600" dirty="0"/>
              <a:t>в</a:t>
            </a:r>
            <a:r>
              <a:rPr sz="1600" spc="-20" dirty="0"/>
              <a:t> </a:t>
            </a:r>
            <a:r>
              <a:rPr sz="1600" spc="-10" dirty="0"/>
              <a:t>бюджет</a:t>
            </a:r>
            <a:endParaRPr sz="1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6989" y="6587705"/>
            <a:ext cx="86740" cy="1345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792480" cy="6890742"/>
            <a:chOff x="0" y="0"/>
            <a:chExt cx="792480" cy="6890742"/>
          </a:xfrm>
        </p:grpSpPr>
        <p:sp>
          <p:nvSpPr>
            <p:cNvPr id="5" name="object 5"/>
            <p:cNvSpPr/>
            <p:nvPr/>
          </p:nvSpPr>
          <p:spPr>
            <a:xfrm>
              <a:off x="0" y="32742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157" y="2999459"/>
            <a:ext cx="176972" cy="167767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50" dirty="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20494" y="1470405"/>
            <a:ext cx="11058525" cy="5104130"/>
            <a:chOff x="918972" y="1636267"/>
            <a:chExt cx="11058525" cy="51041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5585" y="1652015"/>
              <a:ext cx="4811530" cy="48173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4295" y="1636267"/>
              <a:ext cx="8140700" cy="1518920"/>
            </a:xfrm>
            <a:custGeom>
              <a:avLst/>
              <a:gdLst/>
              <a:ahLst/>
              <a:cxnLst/>
              <a:rect l="l" t="t" r="r" b="b"/>
              <a:pathLst>
                <a:path w="8140700" h="1518920">
                  <a:moveTo>
                    <a:pt x="8134350" y="0"/>
                  </a:moveTo>
                  <a:lnTo>
                    <a:pt x="8134350" y="1518920"/>
                  </a:lnTo>
                </a:path>
                <a:path w="8140700" h="1518920">
                  <a:moveTo>
                    <a:pt x="0" y="6350"/>
                  </a:moveTo>
                  <a:lnTo>
                    <a:pt x="8140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4295" y="3136137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60" y="3294888"/>
              <a:ext cx="384047" cy="3840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4295" y="3200145"/>
              <a:ext cx="8140700" cy="1518920"/>
            </a:xfrm>
            <a:custGeom>
              <a:avLst/>
              <a:gdLst/>
              <a:ahLst/>
              <a:cxnLst/>
              <a:rect l="l" t="t" r="r" b="b"/>
              <a:pathLst>
                <a:path w="8140700" h="1518920">
                  <a:moveTo>
                    <a:pt x="8134350" y="0"/>
                  </a:moveTo>
                  <a:lnTo>
                    <a:pt x="8134350" y="1518920"/>
                  </a:lnTo>
                </a:path>
                <a:path w="8140700" h="1518920">
                  <a:moveTo>
                    <a:pt x="0" y="6350"/>
                  </a:moveTo>
                  <a:lnTo>
                    <a:pt x="8140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4295" y="4700016"/>
              <a:ext cx="8140700" cy="0"/>
            </a:xfrm>
            <a:custGeom>
              <a:avLst/>
              <a:gdLst/>
              <a:ahLst/>
              <a:cxnLst/>
              <a:rect l="l" t="t" r="r" b="b"/>
              <a:pathLst>
                <a:path w="8140700">
                  <a:moveTo>
                    <a:pt x="0" y="0"/>
                  </a:moveTo>
                  <a:lnTo>
                    <a:pt x="8140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972" y="4817363"/>
              <a:ext cx="384047" cy="3840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14450" y="4763897"/>
              <a:ext cx="7425690" cy="1976755"/>
            </a:xfrm>
            <a:custGeom>
              <a:avLst/>
              <a:gdLst/>
              <a:ahLst/>
              <a:cxnLst/>
              <a:rect l="l" t="t" r="r" b="b"/>
              <a:pathLst>
                <a:path w="7425690" h="1976754">
                  <a:moveTo>
                    <a:pt x="7418958" y="0"/>
                  </a:moveTo>
                  <a:lnTo>
                    <a:pt x="7418958" y="1976137"/>
                  </a:lnTo>
                </a:path>
                <a:path w="7425690" h="1976754">
                  <a:moveTo>
                    <a:pt x="0" y="6350"/>
                  </a:moveTo>
                  <a:lnTo>
                    <a:pt x="742530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4450" y="6720979"/>
              <a:ext cx="7425690" cy="0"/>
            </a:xfrm>
            <a:custGeom>
              <a:avLst/>
              <a:gdLst/>
              <a:ahLst/>
              <a:cxnLst/>
              <a:rect l="l" t="t" r="r" b="b"/>
              <a:pathLst>
                <a:path w="7425690">
                  <a:moveTo>
                    <a:pt x="0" y="0"/>
                  </a:moveTo>
                  <a:lnTo>
                    <a:pt x="742530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3114" y="1278381"/>
            <a:ext cx="384047" cy="38404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59238" y="1064531"/>
            <a:ext cx="9437361" cy="551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Доходы</a:t>
            </a:r>
            <a:r>
              <a:rPr sz="1400" b="1" spc="-3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бюджета</a:t>
            </a:r>
            <a:r>
              <a:rPr sz="1400" b="1" spc="-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муниципального</a:t>
            </a:r>
            <a:r>
              <a:rPr sz="1400" b="1" spc="-45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образования</a:t>
            </a:r>
            <a:r>
              <a:rPr sz="1400" b="1" spc="-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A5F5F"/>
                </a:solidFill>
                <a:latin typeface="Calibri"/>
                <a:cs typeface="Calibri"/>
              </a:rPr>
              <a:t>складываются</a:t>
            </a:r>
            <a:r>
              <a:rPr sz="1400" b="1" spc="-15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spc="-25" dirty="0" err="1">
                <a:solidFill>
                  <a:srgbClr val="0A5F5F"/>
                </a:solidFill>
                <a:latin typeface="Calibri"/>
                <a:cs typeface="Calibri"/>
              </a:rPr>
              <a:t>из:</a:t>
            </a:r>
            <a:r>
              <a:rPr sz="1400" b="1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Налоговых</a:t>
            </a:r>
            <a:r>
              <a:rPr sz="1400" b="1" u="sng" spc="-8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доходов </a:t>
            </a:r>
            <a:r>
              <a:rPr sz="1400" b="1" spc="-160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3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уплаты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налогов,</a:t>
            </a:r>
            <a:r>
              <a:rPr sz="1400" b="1" spc="-7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установленных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Налоговым кодексом</a:t>
            </a:r>
            <a:r>
              <a:rPr sz="1400" b="1" spc="-8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Российской</a:t>
            </a:r>
            <a:r>
              <a:rPr sz="1400" b="1" spc="-6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Федерации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налог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 на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доходы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физических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лиц;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налог по упрощённой системе налогообложения;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единый налог на вменённый доход для отдельных видов деятельности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единый сельскохозяйственный налог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налог, взимаемый в связи с применением патентной системы налогообложения;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spc="5" dirty="0">
                <a:solidFill>
                  <a:srgbClr val="0F8F90"/>
                </a:solidFill>
                <a:latin typeface="Calibri"/>
                <a:cs typeface="Calibri"/>
              </a:rPr>
              <a:t>госпошлина по делам, рассматриваемым в суде общей юрисдикции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endParaRPr sz="1400" dirty="0">
              <a:latin typeface="Calibri"/>
              <a:cs typeface="Calibri"/>
            </a:endParaRPr>
          </a:p>
          <a:p>
            <a:pPr marL="41910" marR="255270">
              <a:lnSpc>
                <a:spcPct val="100000"/>
              </a:lnSpc>
              <a:spcBef>
                <a:spcPts val="1270"/>
              </a:spcBef>
            </a:pPr>
            <a:r>
              <a:rPr sz="1400" b="1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Неналоговых</a:t>
            </a:r>
            <a:r>
              <a:rPr sz="1400" b="1" u="sng" spc="-8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доходов</a:t>
            </a:r>
            <a:r>
              <a:rPr sz="1400" b="1" u="sng" spc="-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spc="-165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3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1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4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уплаты</a:t>
            </a:r>
            <a:r>
              <a:rPr sz="1400" b="1" spc="-1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иных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платежей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установленных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F8F90"/>
                </a:solidFill>
                <a:latin typeface="Calibri"/>
                <a:cs typeface="Calibri"/>
              </a:rPr>
              <a:t>законодательством</a:t>
            </a:r>
            <a:r>
              <a:rPr sz="1400" b="1" spc="-7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Российской</a:t>
            </a:r>
            <a:r>
              <a:rPr sz="1400" b="1" spc="-5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Федерации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доходы, получаемые в виде арендной платы за земельные участки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 от сдачи в аренду имущества, составляющего муниципальную казну;</a:t>
            </a:r>
            <a:endParaRPr sz="1400" dirty="0">
              <a:latin typeface="Calibri"/>
              <a:cs typeface="Calibri"/>
            </a:endParaRP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прочие поступления от использования имущества;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плата за негативное воздействие на окружающую среду;</a:t>
            </a:r>
          </a:p>
          <a:p>
            <a:pPr marL="328930" indent="-287655"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прочие доходы от компенсации затрат государства; </a:t>
            </a:r>
          </a:p>
          <a:p>
            <a:pPr marL="328930" indent="-287655"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доходы от продажи земельных участков;</a:t>
            </a:r>
          </a:p>
          <a:p>
            <a:pPr marL="328930" indent="-287655">
              <a:lnSpc>
                <a:spcPct val="100000"/>
              </a:lnSpc>
              <a:buFont typeface="Calibri"/>
              <a:buChar char="-"/>
              <a:tabLst>
                <a:tab pos="328930" algn="l"/>
                <a:tab pos="329565" algn="l"/>
              </a:tabLst>
            </a:pP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ш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трафы</a:t>
            </a:r>
            <a:r>
              <a:rPr lang="ru-RU" sz="1400" b="1" dirty="0">
                <a:solidFill>
                  <a:srgbClr val="0F8F90"/>
                </a:solidFill>
                <a:latin typeface="Calibri"/>
                <a:cs typeface="Calibri"/>
              </a:rPr>
              <a:t>, санкции, возмещение ущерба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;</a:t>
            </a:r>
            <a:endParaRPr sz="1400" dirty="0">
              <a:latin typeface="Calibri"/>
              <a:cs typeface="Calibri"/>
            </a:endParaRPr>
          </a:p>
          <a:p>
            <a:pPr marL="12700" marR="525145">
              <a:lnSpc>
                <a:spcPct val="100000"/>
              </a:lnSpc>
              <a:spcBef>
                <a:spcPts val="1275"/>
              </a:spcBef>
            </a:pPr>
            <a:r>
              <a:rPr sz="1400" b="1" u="sng" dirty="0" err="1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Безвозмездных</a:t>
            </a:r>
            <a:r>
              <a:rPr sz="1400" b="1" u="sng" spc="-90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поступлений</a:t>
            </a:r>
            <a:r>
              <a:rPr sz="1400" b="1" u="sng" spc="-35" dirty="0">
                <a:solidFill>
                  <a:srgbClr val="0A5F5F"/>
                </a:solidFill>
                <a:uFill>
                  <a:solidFill>
                    <a:srgbClr val="0A5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spc="-160" dirty="0">
                <a:solidFill>
                  <a:srgbClr val="0A5F5F"/>
                </a:solidFill>
                <a:latin typeface="Calibri"/>
                <a:cs typeface="Calibri"/>
              </a:rPr>
              <a:t>–</a:t>
            </a:r>
            <a:r>
              <a:rPr sz="1400" b="1" spc="40" dirty="0">
                <a:solidFill>
                  <a:srgbClr val="0A5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поступлений</a:t>
            </a:r>
            <a:r>
              <a:rPr sz="1400" b="1" spc="-3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других</a:t>
            </a:r>
            <a:r>
              <a:rPr sz="1400" b="1" spc="-2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бюджетов</a:t>
            </a:r>
            <a:r>
              <a:rPr sz="1400" b="1" spc="-3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бюджетной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системы,</a:t>
            </a:r>
            <a:r>
              <a:rPr sz="1400" b="1" spc="-4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организаций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и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F8F90"/>
                </a:solidFill>
                <a:latin typeface="Calibri"/>
                <a:cs typeface="Calibri"/>
              </a:rPr>
              <a:t>граждан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дотации;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субсидии;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субвенции;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иные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межбюджетные</a:t>
            </a:r>
            <a:r>
              <a:rPr sz="1400" b="1" spc="-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трансферты;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безвозмездные</a:t>
            </a:r>
            <a:r>
              <a:rPr sz="1400" b="1" spc="-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поступления</a:t>
            </a:r>
            <a:r>
              <a:rPr sz="1400" b="1" spc="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от</a:t>
            </a:r>
            <a:r>
              <a:rPr sz="1400" b="1" spc="37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организаций и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физических</a:t>
            </a:r>
            <a:r>
              <a:rPr sz="1400" b="1" spc="10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F8F90"/>
                </a:solidFill>
                <a:latin typeface="Calibri"/>
                <a:cs typeface="Calibri"/>
              </a:rPr>
              <a:t>лиц</a:t>
            </a:r>
            <a:endParaRPr sz="1400" dirty="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</a:pPr>
            <a:r>
              <a:rPr sz="1400" b="1" dirty="0">
                <a:solidFill>
                  <a:srgbClr val="0F8F90"/>
                </a:solidFill>
                <a:latin typeface="Calibri"/>
                <a:cs typeface="Calibri"/>
              </a:rPr>
              <a:t>(добровольные</a:t>
            </a:r>
            <a:r>
              <a:rPr sz="1400" b="1" spc="25" dirty="0">
                <a:solidFill>
                  <a:srgbClr val="0F8F9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8F90"/>
                </a:solidFill>
                <a:latin typeface="Calibri"/>
                <a:cs typeface="Calibri"/>
              </a:rPr>
              <a:t>пожертвования)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8248918-9967-9182-03FA-777B09CE2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951" y="-74497"/>
            <a:ext cx="1524000" cy="127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57252" cy="6858000"/>
            <a:chOff x="0" y="0"/>
            <a:chExt cx="12057252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78385" y="6596367"/>
              <a:ext cx="78867" cy="1345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7924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92480" y="68580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92480" cy="6858000"/>
            </a:xfrm>
            <a:custGeom>
              <a:avLst/>
              <a:gdLst/>
              <a:ahLst/>
              <a:cxnLst/>
              <a:rect l="l" t="t" r="r" b="b"/>
              <a:pathLst>
                <a:path w="792480" h="6858000">
                  <a:moveTo>
                    <a:pt x="0" y="6858000"/>
                  </a:moveTo>
                  <a:lnTo>
                    <a:pt x="792480" y="6858000"/>
                  </a:lnTo>
                  <a:lnTo>
                    <a:pt x="7924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3444" y="407034"/>
            <a:ext cx="7686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Зачисление</a:t>
            </a:r>
            <a:r>
              <a:rPr spc="-40" dirty="0"/>
              <a:t> </a:t>
            </a:r>
            <a:r>
              <a:rPr dirty="0"/>
              <a:t>налогов,</a:t>
            </a:r>
            <a:r>
              <a:rPr spc="-30" dirty="0"/>
              <a:t> </a:t>
            </a:r>
            <a:r>
              <a:rPr dirty="0"/>
              <a:t>уплачиваемых</a:t>
            </a:r>
            <a:r>
              <a:rPr spc="-40" dirty="0"/>
              <a:t> </a:t>
            </a:r>
            <a:r>
              <a:rPr spc="-10" dirty="0"/>
              <a:t>гражданами</a:t>
            </a:r>
          </a:p>
        </p:txBody>
      </p:sp>
      <p:sp>
        <p:nvSpPr>
          <p:cNvPr id="10" name="object 10"/>
          <p:cNvSpPr/>
          <p:nvPr/>
        </p:nvSpPr>
        <p:spPr>
          <a:xfrm>
            <a:off x="1055368" y="1038366"/>
            <a:ext cx="2665223" cy="1154161"/>
          </a:xfrm>
          <a:custGeom>
            <a:avLst/>
            <a:gdLst/>
            <a:ahLst/>
            <a:cxnLst/>
            <a:rect l="l" t="t" r="r" b="b"/>
            <a:pathLst>
              <a:path w="1967864" h="958850">
                <a:moveTo>
                  <a:pt x="1967483" y="0"/>
                </a:moveTo>
                <a:lnTo>
                  <a:pt x="0" y="0"/>
                </a:lnTo>
                <a:lnTo>
                  <a:pt x="0" y="958596"/>
                </a:lnTo>
                <a:lnTo>
                  <a:pt x="1967483" y="958596"/>
                </a:lnTo>
                <a:lnTo>
                  <a:pt x="1967483" y="0"/>
                </a:lnTo>
                <a:close/>
              </a:path>
            </a:pathLst>
          </a:custGeom>
          <a:solidFill>
            <a:srgbClr val="15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3464" y="1083358"/>
            <a:ext cx="229224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налог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6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доходы</a:t>
            </a:r>
            <a:endParaRPr sz="1600" dirty="0">
              <a:latin typeface="Century Gothic"/>
              <a:cs typeface="Century Gothic"/>
            </a:endParaRPr>
          </a:p>
          <a:p>
            <a:pPr marL="41275">
              <a:lnSpc>
                <a:spcPct val="100000"/>
              </a:lnSpc>
            </a:pPr>
            <a:r>
              <a:rPr sz="1600" b="1" dirty="0" err="1">
                <a:solidFill>
                  <a:srgbClr val="FFFFFF"/>
                </a:solidFill>
                <a:latin typeface="Century Gothic"/>
                <a:cs typeface="Century Gothic"/>
              </a:rPr>
              <a:t>физических</a:t>
            </a:r>
            <a:r>
              <a:rPr sz="16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25" dirty="0" err="1">
                <a:solidFill>
                  <a:srgbClr val="FFFFFF"/>
                </a:solidFill>
                <a:latin typeface="Century Gothic"/>
                <a:cs typeface="Century Gothic"/>
              </a:rPr>
              <a:t>лиц</a:t>
            </a:r>
            <a:r>
              <a:rPr lang="ru-RU"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(по ОКТМО КГП)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19796" y="1038366"/>
            <a:ext cx="3157404" cy="1213052"/>
          </a:xfrm>
          <a:custGeom>
            <a:avLst/>
            <a:gdLst/>
            <a:ahLst/>
            <a:cxnLst/>
            <a:rect l="l" t="t" r="r" b="b"/>
            <a:pathLst>
              <a:path w="1967864" h="970914">
                <a:moveTo>
                  <a:pt x="1967484" y="0"/>
                </a:moveTo>
                <a:lnTo>
                  <a:pt x="0" y="0"/>
                </a:lnTo>
                <a:lnTo>
                  <a:pt x="0" y="970788"/>
                </a:lnTo>
                <a:lnTo>
                  <a:pt x="1967484" y="970788"/>
                </a:lnTo>
                <a:lnTo>
                  <a:pt x="1967484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800" b="1" dirty="0">
                <a:solidFill>
                  <a:srgbClr val="FFFFFF"/>
                </a:solidFill>
                <a:latin typeface="Century Gothic"/>
                <a:cs typeface="Century Gothic"/>
              </a:rPr>
              <a:t>налог</a:t>
            </a:r>
            <a:r>
              <a:rPr lang="ru-RU"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00" b="1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lang="ru-RU" sz="18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доходы</a:t>
            </a:r>
            <a:endParaRPr lang="ru-RU" sz="1800" dirty="0">
              <a:latin typeface="Century Gothic"/>
              <a:cs typeface="Century Gothic"/>
            </a:endParaRPr>
          </a:p>
          <a:p>
            <a:pPr marL="41275">
              <a:lnSpc>
                <a:spcPct val="100000"/>
              </a:lnSpc>
            </a:pPr>
            <a:r>
              <a:rPr lang="ru-RU" sz="1800" b="1" dirty="0">
                <a:solidFill>
                  <a:srgbClr val="FFFFFF"/>
                </a:solidFill>
                <a:latin typeface="Century Gothic"/>
                <a:cs typeface="Century Gothic"/>
              </a:rPr>
              <a:t>физических</a:t>
            </a:r>
            <a:r>
              <a:rPr lang="ru-RU"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лиц (по ОКТМО сельских поселений </a:t>
            </a:r>
            <a:endParaRPr lang="ru-RU" sz="18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34688" y="1114393"/>
            <a:ext cx="2435795" cy="1137025"/>
          </a:xfrm>
          <a:custGeom>
            <a:avLst/>
            <a:gdLst/>
            <a:ahLst/>
            <a:cxnLst/>
            <a:rect l="l" t="t" r="r" b="b"/>
            <a:pathLst>
              <a:path w="1969134" h="970914">
                <a:moveTo>
                  <a:pt x="1969008" y="0"/>
                </a:moveTo>
                <a:lnTo>
                  <a:pt x="0" y="0"/>
                </a:lnTo>
                <a:lnTo>
                  <a:pt x="0" y="970788"/>
                </a:lnTo>
                <a:lnTo>
                  <a:pt x="1969008" y="970788"/>
                </a:lnTo>
                <a:lnTo>
                  <a:pt x="1969008" y="0"/>
                </a:lnTo>
                <a:close/>
              </a:path>
            </a:pathLst>
          </a:custGeom>
          <a:solidFill>
            <a:srgbClr val="BE5400"/>
          </a:solidFill>
        </p:spPr>
        <p:txBody>
          <a:bodyPr wrap="square" lIns="0" tIns="0" rIns="0" bIns="0" rtlCol="0"/>
          <a:lstStyle/>
          <a:p>
            <a:pPr algn="ctr"/>
            <a:endParaRPr lang="ru-RU" dirty="0"/>
          </a:p>
          <a:p>
            <a:pPr algn="ctr"/>
            <a:r>
              <a:rPr lang="ru-RU" dirty="0"/>
              <a:t>Госпошлина</a:t>
            </a:r>
            <a:endParaRPr dirty="0"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4790" y="4395275"/>
            <a:ext cx="2679530" cy="231241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045834" y="5291454"/>
            <a:ext cx="92583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>
                <a:solidFill>
                  <a:srgbClr val="05302F"/>
                </a:solidFill>
                <a:latin typeface="Calibri"/>
                <a:cs typeface="Calibri"/>
              </a:rPr>
              <a:t>Бюджет городского поселения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962" y="4035450"/>
            <a:ext cx="2920629" cy="25999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661922" y="5274055"/>
            <a:ext cx="11252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>
                <a:solidFill>
                  <a:srgbClr val="05302F"/>
                </a:solidFill>
                <a:latin typeface="Calibri"/>
                <a:cs typeface="Calibri"/>
              </a:rPr>
              <a:t>Районный бюджет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78737" y="1981052"/>
            <a:ext cx="7644704" cy="2940949"/>
            <a:chOff x="1727454" y="2032091"/>
            <a:chExt cx="4482592" cy="2853773"/>
          </a:xfrm>
        </p:grpSpPr>
        <p:sp>
          <p:nvSpPr>
            <p:cNvPr id="29" name="object 29"/>
            <p:cNvSpPr/>
            <p:nvPr/>
          </p:nvSpPr>
          <p:spPr>
            <a:xfrm>
              <a:off x="1838619" y="2032091"/>
              <a:ext cx="2313791" cy="2364072"/>
            </a:xfrm>
            <a:custGeom>
              <a:avLst/>
              <a:gdLst/>
              <a:ahLst/>
              <a:cxnLst/>
              <a:rect l="l" t="t" r="r" b="b"/>
              <a:pathLst>
                <a:path w="4462780" h="2793365">
                  <a:moveTo>
                    <a:pt x="4462399" y="2793111"/>
                  </a:moveTo>
                  <a:lnTo>
                    <a:pt x="4420425" y="2724658"/>
                  </a:lnTo>
                  <a:lnTo>
                    <a:pt x="4328795" y="2575179"/>
                  </a:lnTo>
                  <a:lnTo>
                    <a:pt x="4288472" y="2639898"/>
                  </a:lnTo>
                  <a:lnTo>
                    <a:pt x="152400" y="64122"/>
                  </a:lnTo>
                  <a:lnTo>
                    <a:pt x="152400" y="0"/>
                  </a:lnTo>
                  <a:lnTo>
                    <a:pt x="76200" y="0"/>
                  </a:lnTo>
                  <a:lnTo>
                    <a:pt x="76200" y="2542413"/>
                  </a:lnTo>
                  <a:lnTo>
                    <a:pt x="0" y="2542413"/>
                  </a:lnTo>
                  <a:lnTo>
                    <a:pt x="114300" y="2771013"/>
                  </a:lnTo>
                  <a:lnTo>
                    <a:pt x="209550" y="2580513"/>
                  </a:lnTo>
                  <a:lnTo>
                    <a:pt x="228600" y="2542413"/>
                  </a:lnTo>
                  <a:lnTo>
                    <a:pt x="152400" y="2542413"/>
                  </a:lnTo>
                  <a:lnTo>
                    <a:pt x="152400" y="154038"/>
                  </a:lnTo>
                  <a:lnTo>
                    <a:pt x="4248201" y="2704528"/>
                  </a:lnTo>
                  <a:lnTo>
                    <a:pt x="4207891" y="2769235"/>
                  </a:lnTo>
                  <a:lnTo>
                    <a:pt x="4462399" y="2793111"/>
                  </a:lnTo>
                  <a:close/>
                </a:path>
              </a:pathLst>
            </a:custGeom>
            <a:solidFill>
              <a:srgbClr val="2FC5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0074" y="2115994"/>
              <a:ext cx="1684020" cy="2769870"/>
            </a:xfrm>
            <a:custGeom>
              <a:avLst/>
              <a:gdLst/>
              <a:ahLst/>
              <a:cxnLst/>
              <a:rect l="l" t="t" r="r" b="b"/>
              <a:pathLst>
                <a:path w="1684020" h="2769870">
                  <a:moveTo>
                    <a:pt x="19684" y="2514980"/>
                  </a:moveTo>
                  <a:lnTo>
                    <a:pt x="0" y="2769870"/>
                  </a:lnTo>
                  <a:lnTo>
                    <a:pt x="215646" y="2632710"/>
                  </a:lnTo>
                  <a:lnTo>
                    <a:pt x="204653" y="2626105"/>
                  </a:lnTo>
                  <a:lnTo>
                    <a:pt x="130682" y="2626105"/>
                  </a:lnTo>
                  <a:lnTo>
                    <a:pt x="65404" y="2586862"/>
                  </a:lnTo>
                  <a:lnTo>
                    <a:pt x="85001" y="2554221"/>
                  </a:lnTo>
                  <a:lnTo>
                    <a:pt x="19684" y="2514980"/>
                  </a:lnTo>
                  <a:close/>
                </a:path>
                <a:path w="1684020" h="2769870">
                  <a:moveTo>
                    <a:pt x="85001" y="2554221"/>
                  </a:moveTo>
                  <a:lnTo>
                    <a:pt x="65404" y="2586862"/>
                  </a:lnTo>
                  <a:lnTo>
                    <a:pt x="130682" y="2626105"/>
                  </a:lnTo>
                  <a:lnTo>
                    <a:pt x="150291" y="2593446"/>
                  </a:lnTo>
                  <a:lnTo>
                    <a:pt x="85001" y="2554221"/>
                  </a:lnTo>
                  <a:close/>
                </a:path>
                <a:path w="1684020" h="2769870">
                  <a:moveTo>
                    <a:pt x="150291" y="2593446"/>
                  </a:moveTo>
                  <a:lnTo>
                    <a:pt x="130682" y="2626105"/>
                  </a:lnTo>
                  <a:lnTo>
                    <a:pt x="204653" y="2626105"/>
                  </a:lnTo>
                  <a:lnTo>
                    <a:pt x="150291" y="2593446"/>
                  </a:lnTo>
                  <a:close/>
                </a:path>
                <a:path w="1684020" h="2769870">
                  <a:moveTo>
                    <a:pt x="1618488" y="0"/>
                  </a:moveTo>
                  <a:lnTo>
                    <a:pt x="85001" y="2554221"/>
                  </a:lnTo>
                  <a:lnTo>
                    <a:pt x="150291" y="2593446"/>
                  </a:lnTo>
                  <a:lnTo>
                    <a:pt x="1683893" y="39115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9696" y="2074672"/>
              <a:ext cx="4070350" cy="2776220"/>
            </a:xfrm>
            <a:custGeom>
              <a:avLst/>
              <a:gdLst/>
              <a:ahLst/>
              <a:cxnLst/>
              <a:rect l="l" t="t" r="r" b="b"/>
              <a:pathLst>
                <a:path w="4070350" h="2776220">
                  <a:moveTo>
                    <a:pt x="125095" y="2553335"/>
                  </a:moveTo>
                  <a:lnTo>
                    <a:pt x="0" y="2776220"/>
                  </a:lnTo>
                  <a:lnTo>
                    <a:pt x="253365" y="2742565"/>
                  </a:lnTo>
                  <a:lnTo>
                    <a:pt x="225042" y="2700782"/>
                  </a:lnTo>
                  <a:lnTo>
                    <a:pt x="179070" y="2700782"/>
                  </a:lnTo>
                  <a:lnTo>
                    <a:pt x="136271" y="2637790"/>
                  </a:lnTo>
                  <a:lnTo>
                    <a:pt x="167837" y="2616390"/>
                  </a:lnTo>
                  <a:lnTo>
                    <a:pt x="125095" y="2553335"/>
                  </a:lnTo>
                  <a:close/>
                </a:path>
                <a:path w="4070350" h="2776220">
                  <a:moveTo>
                    <a:pt x="167837" y="2616390"/>
                  </a:moveTo>
                  <a:lnTo>
                    <a:pt x="136271" y="2637790"/>
                  </a:lnTo>
                  <a:lnTo>
                    <a:pt x="179070" y="2700782"/>
                  </a:lnTo>
                  <a:lnTo>
                    <a:pt x="210567" y="2679428"/>
                  </a:lnTo>
                  <a:lnTo>
                    <a:pt x="167837" y="2616390"/>
                  </a:lnTo>
                  <a:close/>
                </a:path>
                <a:path w="4070350" h="2776220">
                  <a:moveTo>
                    <a:pt x="210567" y="2679428"/>
                  </a:moveTo>
                  <a:lnTo>
                    <a:pt x="179070" y="2700782"/>
                  </a:lnTo>
                  <a:lnTo>
                    <a:pt x="225042" y="2700782"/>
                  </a:lnTo>
                  <a:lnTo>
                    <a:pt x="210567" y="2679428"/>
                  </a:lnTo>
                  <a:close/>
                </a:path>
                <a:path w="4070350" h="2776220">
                  <a:moveTo>
                    <a:pt x="4027170" y="0"/>
                  </a:moveTo>
                  <a:lnTo>
                    <a:pt x="167837" y="2616390"/>
                  </a:lnTo>
                  <a:lnTo>
                    <a:pt x="210567" y="2679428"/>
                  </a:lnTo>
                  <a:lnTo>
                    <a:pt x="4069969" y="62991"/>
                  </a:lnTo>
                  <a:lnTo>
                    <a:pt x="4027170" y="0"/>
                  </a:lnTo>
                  <a:close/>
                </a:path>
              </a:pathLst>
            </a:custGeom>
            <a:solidFill>
              <a:srgbClr val="BE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27454" y="3065525"/>
              <a:ext cx="324836" cy="547370"/>
            </a:xfrm>
            <a:custGeom>
              <a:avLst/>
              <a:gdLst/>
              <a:ahLst/>
              <a:cxnLst/>
              <a:rect l="l" t="t" r="r" b="b"/>
              <a:pathLst>
                <a:path w="608330" h="547370">
                  <a:moveTo>
                    <a:pt x="304038" y="0"/>
                  </a:moveTo>
                  <a:lnTo>
                    <a:pt x="254726" y="3579"/>
                  </a:lnTo>
                  <a:lnTo>
                    <a:pt x="207946" y="13941"/>
                  </a:lnTo>
                  <a:lnTo>
                    <a:pt x="164324" y="30524"/>
                  </a:lnTo>
                  <a:lnTo>
                    <a:pt x="124486" y="52766"/>
                  </a:lnTo>
                  <a:lnTo>
                    <a:pt x="89058" y="80105"/>
                  </a:lnTo>
                  <a:lnTo>
                    <a:pt x="58667" y="111977"/>
                  </a:lnTo>
                  <a:lnTo>
                    <a:pt x="33940" y="147821"/>
                  </a:lnTo>
                  <a:lnTo>
                    <a:pt x="15502" y="187074"/>
                  </a:lnTo>
                  <a:lnTo>
                    <a:pt x="3979" y="229173"/>
                  </a:lnTo>
                  <a:lnTo>
                    <a:pt x="0" y="273558"/>
                  </a:lnTo>
                  <a:lnTo>
                    <a:pt x="3979" y="317942"/>
                  </a:lnTo>
                  <a:lnTo>
                    <a:pt x="15502" y="360041"/>
                  </a:lnTo>
                  <a:lnTo>
                    <a:pt x="33940" y="399294"/>
                  </a:lnTo>
                  <a:lnTo>
                    <a:pt x="58667" y="435138"/>
                  </a:lnTo>
                  <a:lnTo>
                    <a:pt x="89058" y="467010"/>
                  </a:lnTo>
                  <a:lnTo>
                    <a:pt x="124486" y="494349"/>
                  </a:lnTo>
                  <a:lnTo>
                    <a:pt x="164324" y="516591"/>
                  </a:lnTo>
                  <a:lnTo>
                    <a:pt x="207946" y="533174"/>
                  </a:lnTo>
                  <a:lnTo>
                    <a:pt x="254726" y="543536"/>
                  </a:lnTo>
                  <a:lnTo>
                    <a:pt x="304038" y="547116"/>
                  </a:lnTo>
                  <a:lnTo>
                    <a:pt x="353349" y="543536"/>
                  </a:lnTo>
                  <a:lnTo>
                    <a:pt x="400129" y="533174"/>
                  </a:lnTo>
                  <a:lnTo>
                    <a:pt x="443751" y="516591"/>
                  </a:lnTo>
                  <a:lnTo>
                    <a:pt x="483589" y="494349"/>
                  </a:lnTo>
                  <a:lnTo>
                    <a:pt x="519017" y="467010"/>
                  </a:lnTo>
                  <a:lnTo>
                    <a:pt x="549408" y="435138"/>
                  </a:lnTo>
                  <a:lnTo>
                    <a:pt x="574135" y="399294"/>
                  </a:lnTo>
                  <a:lnTo>
                    <a:pt x="592573" y="360041"/>
                  </a:lnTo>
                  <a:lnTo>
                    <a:pt x="604096" y="317942"/>
                  </a:lnTo>
                  <a:lnTo>
                    <a:pt x="608076" y="273558"/>
                  </a:lnTo>
                  <a:lnTo>
                    <a:pt x="604096" y="229173"/>
                  </a:lnTo>
                  <a:lnTo>
                    <a:pt x="592573" y="187074"/>
                  </a:lnTo>
                  <a:lnTo>
                    <a:pt x="574135" y="147821"/>
                  </a:lnTo>
                  <a:lnTo>
                    <a:pt x="549408" y="111977"/>
                  </a:lnTo>
                  <a:lnTo>
                    <a:pt x="519017" y="80105"/>
                  </a:lnTo>
                  <a:lnTo>
                    <a:pt x="483589" y="52766"/>
                  </a:lnTo>
                  <a:lnTo>
                    <a:pt x="443751" y="30524"/>
                  </a:lnTo>
                  <a:lnTo>
                    <a:pt x="400129" y="13941"/>
                  </a:lnTo>
                  <a:lnTo>
                    <a:pt x="353349" y="3579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7454" y="3065525"/>
              <a:ext cx="378791" cy="547370"/>
            </a:xfrm>
            <a:custGeom>
              <a:avLst/>
              <a:gdLst/>
              <a:ahLst/>
              <a:cxnLst/>
              <a:rect l="l" t="t" r="r" b="b"/>
              <a:pathLst>
                <a:path w="608330" h="547370">
                  <a:moveTo>
                    <a:pt x="0" y="273558"/>
                  </a:moveTo>
                  <a:lnTo>
                    <a:pt x="3979" y="229173"/>
                  </a:lnTo>
                  <a:lnTo>
                    <a:pt x="15502" y="187074"/>
                  </a:lnTo>
                  <a:lnTo>
                    <a:pt x="33940" y="147821"/>
                  </a:lnTo>
                  <a:lnTo>
                    <a:pt x="58667" y="111977"/>
                  </a:lnTo>
                  <a:lnTo>
                    <a:pt x="89058" y="80105"/>
                  </a:lnTo>
                  <a:lnTo>
                    <a:pt x="124486" y="52766"/>
                  </a:lnTo>
                  <a:lnTo>
                    <a:pt x="164324" y="30524"/>
                  </a:lnTo>
                  <a:lnTo>
                    <a:pt x="207946" y="13941"/>
                  </a:lnTo>
                  <a:lnTo>
                    <a:pt x="254726" y="3579"/>
                  </a:lnTo>
                  <a:lnTo>
                    <a:pt x="304038" y="0"/>
                  </a:lnTo>
                  <a:lnTo>
                    <a:pt x="353349" y="3579"/>
                  </a:lnTo>
                  <a:lnTo>
                    <a:pt x="400129" y="13941"/>
                  </a:lnTo>
                  <a:lnTo>
                    <a:pt x="443751" y="30524"/>
                  </a:lnTo>
                  <a:lnTo>
                    <a:pt x="483589" y="52766"/>
                  </a:lnTo>
                  <a:lnTo>
                    <a:pt x="519017" y="80105"/>
                  </a:lnTo>
                  <a:lnTo>
                    <a:pt x="549408" y="111977"/>
                  </a:lnTo>
                  <a:lnTo>
                    <a:pt x="574135" y="147821"/>
                  </a:lnTo>
                  <a:lnTo>
                    <a:pt x="592573" y="187074"/>
                  </a:lnTo>
                  <a:lnTo>
                    <a:pt x="604096" y="229173"/>
                  </a:lnTo>
                  <a:lnTo>
                    <a:pt x="608076" y="273558"/>
                  </a:lnTo>
                  <a:lnTo>
                    <a:pt x="604096" y="317942"/>
                  </a:lnTo>
                  <a:lnTo>
                    <a:pt x="592573" y="360041"/>
                  </a:lnTo>
                  <a:lnTo>
                    <a:pt x="574135" y="399294"/>
                  </a:lnTo>
                  <a:lnTo>
                    <a:pt x="549408" y="435138"/>
                  </a:lnTo>
                  <a:lnTo>
                    <a:pt x="519017" y="467010"/>
                  </a:lnTo>
                  <a:lnTo>
                    <a:pt x="483589" y="494349"/>
                  </a:lnTo>
                  <a:lnTo>
                    <a:pt x="443751" y="516591"/>
                  </a:lnTo>
                  <a:lnTo>
                    <a:pt x="400129" y="533174"/>
                  </a:lnTo>
                  <a:lnTo>
                    <a:pt x="353349" y="543536"/>
                  </a:lnTo>
                  <a:lnTo>
                    <a:pt x="304038" y="547116"/>
                  </a:lnTo>
                  <a:lnTo>
                    <a:pt x="254726" y="543536"/>
                  </a:lnTo>
                  <a:lnTo>
                    <a:pt x="207946" y="533174"/>
                  </a:lnTo>
                  <a:lnTo>
                    <a:pt x="164324" y="516591"/>
                  </a:lnTo>
                  <a:lnTo>
                    <a:pt x="124486" y="494349"/>
                  </a:lnTo>
                  <a:lnTo>
                    <a:pt x="89058" y="467010"/>
                  </a:lnTo>
                  <a:lnTo>
                    <a:pt x="58667" y="435138"/>
                  </a:lnTo>
                  <a:lnTo>
                    <a:pt x="33940" y="399294"/>
                  </a:lnTo>
                  <a:lnTo>
                    <a:pt x="15502" y="360041"/>
                  </a:lnTo>
                  <a:lnTo>
                    <a:pt x="3979" y="317942"/>
                  </a:lnTo>
                  <a:lnTo>
                    <a:pt x="0" y="273558"/>
                  </a:lnTo>
                  <a:close/>
                </a:path>
              </a:pathLst>
            </a:custGeom>
            <a:ln w="50800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21259" y="3229155"/>
            <a:ext cx="59388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25" dirty="0">
                <a:latin typeface="Century Gothic"/>
                <a:cs typeface="Century Gothic"/>
              </a:rPr>
              <a:t>33</a:t>
            </a:r>
            <a:r>
              <a:rPr sz="1500" b="1" spc="-25" dirty="0">
                <a:latin typeface="Century Gothic"/>
                <a:cs typeface="Century Gothic"/>
              </a:rPr>
              <a:t>%</a:t>
            </a: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232626" y="3350983"/>
            <a:ext cx="660400" cy="596900"/>
            <a:chOff x="2646933" y="2514345"/>
            <a:chExt cx="660400" cy="596900"/>
          </a:xfrm>
        </p:grpSpPr>
        <p:sp>
          <p:nvSpPr>
            <p:cNvPr id="38" name="object 38"/>
            <p:cNvSpPr/>
            <p:nvPr/>
          </p:nvSpPr>
          <p:spPr>
            <a:xfrm>
              <a:off x="2672333" y="2539745"/>
              <a:ext cx="609600" cy="546100"/>
            </a:xfrm>
            <a:custGeom>
              <a:avLst/>
              <a:gdLst/>
              <a:ahLst/>
              <a:cxnLst/>
              <a:rect l="l" t="t" r="r" b="b"/>
              <a:pathLst>
                <a:path w="609600" h="546100">
                  <a:moveTo>
                    <a:pt x="304800" y="0"/>
                  </a:moveTo>
                  <a:lnTo>
                    <a:pt x="255374" y="3571"/>
                  </a:lnTo>
                  <a:lnTo>
                    <a:pt x="208483" y="13911"/>
                  </a:lnTo>
                  <a:lnTo>
                    <a:pt x="164753" y="30456"/>
                  </a:lnTo>
                  <a:lnTo>
                    <a:pt x="124815" y="52645"/>
                  </a:lnTo>
                  <a:lnTo>
                    <a:pt x="89296" y="79914"/>
                  </a:lnTo>
                  <a:lnTo>
                    <a:pt x="58826" y="111703"/>
                  </a:lnTo>
                  <a:lnTo>
                    <a:pt x="34032" y="147447"/>
                  </a:lnTo>
                  <a:lnTo>
                    <a:pt x="15544" y="186586"/>
                  </a:lnTo>
                  <a:lnTo>
                    <a:pt x="3990" y="228556"/>
                  </a:lnTo>
                  <a:lnTo>
                    <a:pt x="0" y="272795"/>
                  </a:lnTo>
                  <a:lnTo>
                    <a:pt x="3990" y="317035"/>
                  </a:lnTo>
                  <a:lnTo>
                    <a:pt x="15544" y="359005"/>
                  </a:lnTo>
                  <a:lnTo>
                    <a:pt x="34032" y="398144"/>
                  </a:lnTo>
                  <a:lnTo>
                    <a:pt x="58826" y="433888"/>
                  </a:lnTo>
                  <a:lnTo>
                    <a:pt x="89296" y="465677"/>
                  </a:lnTo>
                  <a:lnTo>
                    <a:pt x="124815" y="492946"/>
                  </a:lnTo>
                  <a:lnTo>
                    <a:pt x="164753" y="515135"/>
                  </a:lnTo>
                  <a:lnTo>
                    <a:pt x="208483" y="531680"/>
                  </a:lnTo>
                  <a:lnTo>
                    <a:pt x="255374" y="542020"/>
                  </a:lnTo>
                  <a:lnTo>
                    <a:pt x="304800" y="545591"/>
                  </a:lnTo>
                  <a:lnTo>
                    <a:pt x="354225" y="542020"/>
                  </a:lnTo>
                  <a:lnTo>
                    <a:pt x="401116" y="531680"/>
                  </a:lnTo>
                  <a:lnTo>
                    <a:pt x="444846" y="515135"/>
                  </a:lnTo>
                  <a:lnTo>
                    <a:pt x="484784" y="492946"/>
                  </a:lnTo>
                  <a:lnTo>
                    <a:pt x="520303" y="465677"/>
                  </a:lnTo>
                  <a:lnTo>
                    <a:pt x="550773" y="433888"/>
                  </a:lnTo>
                  <a:lnTo>
                    <a:pt x="575567" y="398144"/>
                  </a:lnTo>
                  <a:lnTo>
                    <a:pt x="594055" y="359005"/>
                  </a:lnTo>
                  <a:lnTo>
                    <a:pt x="605609" y="317035"/>
                  </a:lnTo>
                  <a:lnTo>
                    <a:pt x="609600" y="272795"/>
                  </a:lnTo>
                  <a:lnTo>
                    <a:pt x="605609" y="228556"/>
                  </a:lnTo>
                  <a:lnTo>
                    <a:pt x="594055" y="186586"/>
                  </a:lnTo>
                  <a:lnTo>
                    <a:pt x="575567" y="147447"/>
                  </a:lnTo>
                  <a:lnTo>
                    <a:pt x="550773" y="111703"/>
                  </a:lnTo>
                  <a:lnTo>
                    <a:pt x="520303" y="79914"/>
                  </a:lnTo>
                  <a:lnTo>
                    <a:pt x="484784" y="52645"/>
                  </a:lnTo>
                  <a:lnTo>
                    <a:pt x="444846" y="30456"/>
                  </a:lnTo>
                  <a:lnTo>
                    <a:pt x="401116" y="13911"/>
                  </a:lnTo>
                  <a:lnTo>
                    <a:pt x="354225" y="3571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72333" y="2539745"/>
              <a:ext cx="609600" cy="546100"/>
            </a:xfrm>
            <a:custGeom>
              <a:avLst/>
              <a:gdLst/>
              <a:ahLst/>
              <a:cxnLst/>
              <a:rect l="l" t="t" r="r" b="b"/>
              <a:pathLst>
                <a:path w="609600" h="546100">
                  <a:moveTo>
                    <a:pt x="0" y="272795"/>
                  </a:moveTo>
                  <a:lnTo>
                    <a:pt x="3990" y="228556"/>
                  </a:lnTo>
                  <a:lnTo>
                    <a:pt x="15544" y="186586"/>
                  </a:lnTo>
                  <a:lnTo>
                    <a:pt x="34032" y="147447"/>
                  </a:lnTo>
                  <a:lnTo>
                    <a:pt x="58826" y="111703"/>
                  </a:lnTo>
                  <a:lnTo>
                    <a:pt x="89296" y="79914"/>
                  </a:lnTo>
                  <a:lnTo>
                    <a:pt x="124815" y="52645"/>
                  </a:lnTo>
                  <a:lnTo>
                    <a:pt x="164753" y="30456"/>
                  </a:lnTo>
                  <a:lnTo>
                    <a:pt x="208483" y="13911"/>
                  </a:lnTo>
                  <a:lnTo>
                    <a:pt x="255374" y="3571"/>
                  </a:lnTo>
                  <a:lnTo>
                    <a:pt x="304800" y="0"/>
                  </a:lnTo>
                  <a:lnTo>
                    <a:pt x="354225" y="3571"/>
                  </a:lnTo>
                  <a:lnTo>
                    <a:pt x="401116" y="13911"/>
                  </a:lnTo>
                  <a:lnTo>
                    <a:pt x="444846" y="30456"/>
                  </a:lnTo>
                  <a:lnTo>
                    <a:pt x="484784" y="52645"/>
                  </a:lnTo>
                  <a:lnTo>
                    <a:pt x="520303" y="79914"/>
                  </a:lnTo>
                  <a:lnTo>
                    <a:pt x="550773" y="111703"/>
                  </a:lnTo>
                  <a:lnTo>
                    <a:pt x="575567" y="147447"/>
                  </a:lnTo>
                  <a:lnTo>
                    <a:pt x="594055" y="186586"/>
                  </a:lnTo>
                  <a:lnTo>
                    <a:pt x="605609" y="228556"/>
                  </a:lnTo>
                  <a:lnTo>
                    <a:pt x="609600" y="272795"/>
                  </a:lnTo>
                  <a:lnTo>
                    <a:pt x="605609" y="317035"/>
                  </a:lnTo>
                  <a:lnTo>
                    <a:pt x="594055" y="359005"/>
                  </a:lnTo>
                  <a:lnTo>
                    <a:pt x="575567" y="398144"/>
                  </a:lnTo>
                  <a:lnTo>
                    <a:pt x="550773" y="433888"/>
                  </a:lnTo>
                  <a:lnTo>
                    <a:pt x="520303" y="465677"/>
                  </a:lnTo>
                  <a:lnTo>
                    <a:pt x="484784" y="492946"/>
                  </a:lnTo>
                  <a:lnTo>
                    <a:pt x="444846" y="515135"/>
                  </a:lnTo>
                  <a:lnTo>
                    <a:pt x="401116" y="531680"/>
                  </a:lnTo>
                  <a:lnTo>
                    <a:pt x="354225" y="542020"/>
                  </a:lnTo>
                  <a:lnTo>
                    <a:pt x="304800" y="545591"/>
                  </a:lnTo>
                  <a:lnTo>
                    <a:pt x="255374" y="542020"/>
                  </a:lnTo>
                  <a:lnTo>
                    <a:pt x="208483" y="531680"/>
                  </a:lnTo>
                  <a:lnTo>
                    <a:pt x="164753" y="515135"/>
                  </a:lnTo>
                  <a:lnTo>
                    <a:pt x="124815" y="492946"/>
                  </a:lnTo>
                  <a:lnTo>
                    <a:pt x="89296" y="465677"/>
                  </a:lnTo>
                  <a:lnTo>
                    <a:pt x="58826" y="433888"/>
                  </a:lnTo>
                  <a:lnTo>
                    <a:pt x="34032" y="398144"/>
                  </a:lnTo>
                  <a:lnTo>
                    <a:pt x="15544" y="359005"/>
                  </a:lnTo>
                  <a:lnTo>
                    <a:pt x="3990" y="317035"/>
                  </a:lnTo>
                  <a:lnTo>
                    <a:pt x="0" y="272795"/>
                  </a:lnTo>
                  <a:close/>
                </a:path>
              </a:pathLst>
            </a:custGeom>
            <a:ln w="50800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389906" y="3494759"/>
            <a:ext cx="4025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25" dirty="0">
                <a:latin typeface="Century Gothic"/>
                <a:cs typeface="Century Gothic"/>
              </a:rPr>
              <a:t>1</a:t>
            </a:r>
            <a:r>
              <a:rPr sz="1500" b="1" spc="-25" dirty="0">
                <a:latin typeface="Century Gothic"/>
                <a:cs typeface="Century Gothic"/>
              </a:rPr>
              <a:t>0%</a:t>
            </a: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95769" y="3042750"/>
            <a:ext cx="636292" cy="598170"/>
            <a:chOff x="3085845" y="3669538"/>
            <a:chExt cx="659130" cy="598170"/>
          </a:xfrm>
        </p:grpSpPr>
        <p:sp>
          <p:nvSpPr>
            <p:cNvPr id="46" name="object 46"/>
            <p:cNvSpPr/>
            <p:nvPr/>
          </p:nvSpPr>
          <p:spPr>
            <a:xfrm>
              <a:off x="3111245" y="3694938"/>
              <a:ext cx="608330" cy="547370"/>
            </a:xfrm>
            <a:custGeom>
              <a:avLst/>
              <a:gdLst/>
              <a:ahLst/>
              <a:cxnLst/>
              <a:rect l="l" t="t" r="r" b="b"/>
              <a:pathLst>
                <a:path w="608329" h="547370">
                  <a:moveTo>
                    <a:pt x="304038" y="0"/>
                  </a:moveTo>
                  <a:lnTo>
                    <a:pt x="254726" y="3579"/>
                  </a:lnTo>
                  <a:lnTo>
                    <a:pt x="207946" y="13941"/>
                  </a:lnTo>
                  <a:lnTo>
                    <a:pt x="164324" y="30524"/>
                  </a:lnTo>
                  <a:lnTo>
                    <a:pt x="124486" y="52766"/>
                  </a:lnTo>
                  <a:lnTo>
                    <a:pt x="89058" y="80105"/>
                  </a:lnTo>
                  <a:lnTo>
                    <a:pt x="58667" y="111977"/>
                  </a:lnTo>
                  <a:lnTo>
                    <a:pt x="33940" y="147821"/>
                  </a:lnTo>
                  <a:lnTo>
                    <a:pt x="15502" y="187074"/>
                  </a:lnTo>
                  <a:lnTo>
                    <a:pt x="3979" y="229173"/>
                  </a:lnTo>
                  <a:lnTo>
                    <a:pt x="0" y="273557"/>
                  </a:lnTo>
                  <a:lnTo>
                    <a:pt x="3979" y="317942"/>
                  </a:lnTo>
                  <a:lnTo>
                    <a:pt x="15502" y="360041"/>
                  </a:lnTo>
                  <a:lnTo>
                    <a:pt x="33940" y="399294"/>
                  </a:lnTo>
                  <a:lnTo>
                    <a:pt x="58667" y="435138"/>
                  </a:lnTo>
                  <a:lnTo>
                    <a:pt x="89058" y="467010"/>
                  </a:lnTo>
                  <a:lnTo>
                    <a:pt x="124486" y="494349"/>
                  </a:lnTo>
                  <a:lnTo>
                    <a:pt x="164324" y="516591"/>
                  </a:lnTo>
                  <a:lnTo>
                    <a:pt x="207946" y="533174"/>
                  </a:lnTo>
                  <a:lnTo>
                    <a:pt x="254726" y="543536"/>
                  </a:lnTo>
                  <a:lnTo>
                    <a:pt x="304038" y="547116"/>
                  </a:lnTo>
                  <a:lnTo>
                    <a:pt x="353349" y="543536"/>
                  </a:lnTo>
                  <a:lnTo>
                    <a:pt x="400129" y="533174"/>
                  </a:lnTo>
                  <a:lnTo>
                    <a:pt x="443751" y="516591"/>
                  </a:lnTo>
                  <a:lnTo>
                    <a:pt x="483589" y="494349"/>
                  </a:lnTo>
                  <a:lnTo>
                    <a:pt x="519017" y="467010"/>
                  </a:lnTo>
                  <a:lnTo>
                    <a:pt x="549408" y="435138"/>
                  </a:lnTo>
                  <a:lnTo>
                    <a:pt x="574135" y="399294"/>
                  </a:lnTo>
                  <a:lnTo>
                    <a:pt x="592573" y="360041"/>
                  </a:lnTo>
                  <a:lnTo>
                    <a:pt x="604096" y="317942"/>
                  </a:lnTo>
                  <a:lnTo>
                    <a:pt x="608076" y="273557"/>
                  </a:lnTo>
                  <a:lnTo>
                    <a:pt x="604096" y="229173"/>
                  </a:lnTo>
                  <a:lnTo>
                    <a:pt x="592573" y="187074"/>
                  </a:lnTo>
                  <a:lnTo>
                    <a:pt x="574135" y="147821"/>
                  </a:lnTo>
                  <a:lnTo>
                    <a:pt x="549408" y="111977"/>
                  </a:lnTo>
                  <a:lnTo>
                    <a:pt x="519017" y="80105"/>
                  </a:lnTo>
                  <a:lnTo>
                    <a:pt x="483589" y="52766"/>
                  </a:lnTo>
                  <a:lnTo>
                    <a:pt x="443751" y="30524"/>
                  </a:lnTo>
                  <a:lnTo>
                    <a:pt x="400129" y="13941"/>
                  </a:lnTo>
                  <a:lnTo>
                    <a:pt x="353349" y="3579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111245" y="3694938"/>
              <a:ext cx="608330" cy="547370"/>
            </a:xfrm>
            <a:custGeom>
              <a:avLst/>
              <a:gdLst/>
              <a:ahLst/>
              <a:cxnLst/>
              <a:rect l="l" t="t" r="r" b="b"/>
              <a:pathLst>
                <a:path w="608329" h="547370">
                  <a:moveTo>
                    <a:pt x="0" y="273557"/>
                  </a:moveTo>
                  <a:lnTo>
                    <a:pt x="3979" y="229173"/>
                  </a:lnTo>
                  <a:lnTo>
                    <a:pt x="15502" y="187074"/>
                  </a:lnTo>
                  <a:lnTo>
                    <a:pt x="33940" y="147821"/>
                  </a:lnTo>
                  <a:lnTo>
                    <a:pt x="58667" y="111977"/>
                  </a:lnTo>
                  <a:lnTo>
                    <a:pt x="89058" y="80105"/>
                  </a:lnTo>
                  <a:lnTo>
                    <a:pt x="124486" y="52766"/>
                  </a:lnTo>
                  <a:lnTo>
                    <a:pt x="164324" y="30524"/>
                  </a:lnTo>
                  <a:lnTo>
                    <a:pt x="207946" y="13941"/>
                  </a:lnTo>
                  <a:lnTo>
                    <a:pt x="254726" y="3579"/>
                  </a:lnTo>
                  <a:lnTo>
                    <a:pt x="304038" y="0"/>
                  </a:lnTo>
                  <a:lnTo>
                    <a:pt x="353349" y="3579"/>
                  </a:lnTo>
                  <a:lnTo>
                    <a:pt x="400129" y="13941"/>
                  </a:lnTo>
                  <a:lnTo>
                    <a:pt x="443751" y="30524"/>
                  </a:lnTo>
                  <a:lnTo>
                    <a:pt x="483589" y="52766"/>
                  </a:lnTo>
                  <a:lnTo>
                    <a:pt x="519017" y="80105"/>
                  </a:lnTo>
                  <a:lnTo>
                    <a:pt x="549408" y="111977"/>
                  </a:lnTo>
                  <a:lnTo>
                    <a:pt x="574135" y="147821"/>
                  </a:lnTo>
                  <a:lnTo>
                    <a:pt x="592573" y="187074"/>
                  </a:lnTo>
                  <a:lnTo>
                    <a:pt x="604096" y="229173"/>
                  </a:lnTo>
                  <a:lnTo>
                    <a:pt x="608076" y="273557"/>
                  </a:lnTo>
                  <a:lnTo>
                    <a:pt x="604096" y="317942"/>
                  </a:lnTo>
                  <a:lnTo>
                    <a:pt x="592573" y="360041"/>
                  </a:lnTo>
                  <a:lnTo>
                    <a:pt x="574135" y="399294"/>
                  </a:lnTo>
                  <a:lnTo>
                    <a:pt x="549408" y="435138"/>
                  </a:lnTo>
                  <a:lnTo>
                    <a:pt x="519017" y="467010"/>
                  </a:lnTo>
                  <a:lnTo>
                    <a:pt x="483589" y="494349"/>
                  </a:lnTo>
                  <a:lnTo>
                    <a:pt x="443751" y="516591"/>
                  </a:lnTo>
                  <a:lnTo>
                    <a:pt x="400129" y="533174"/>
                  </a:lnTo>
                  <a:lnTo>
                    <a:pt x="353349" y="543536"/>
                  </a:lnTo>
                  <a:lnTo>
                    <a:pt x="304038" y="547116"/>
                  </a:lnTo>
                  <a:lnTo>
                    <a:pt x="254726" y="543536"/>
                  </a:lnTo>
                  <a:lnTo>
                    <a:pt x="207946" y="533174"/>
                  </a:lnTo>
                  <a:lnTo>
                    <a:pt x="164324" y="516591"/>
                  </a:lnTo>
                  <a:lnTo>
                    <a:pt x="124486" y="494349"/>
                  </a:lnTo>
                  <a:lnTo>
                    <a:pt x="89058" y="467010"/>
                  </a:lnTo>
                  <a:lnTo>
                    <a:pt x="58667" y="435138"/>
                  </a:lnTo>
                  <a:lnTo>
                    <a:pt x="33940" y="399294"/>
                  </a:lnTo>
                  <a:lnTo>
                    <a:pt x="15502" y="360041"/>
                  </a:lnTo>
                  <a:lnTo>
                    <a:pt x="3979" y="317942"/>
                  </a:lnTo>
                  <a:lnTo>
                    <a:pt x="0" y="273557"/>
                  </a:lnTo>
                  <a:close/>
                </a:path>
              </a:pathLst>
            </a:custGeom>
            <a:ln w="50800">
              <a:solidFill>
                <a:srgbClr val="BE5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871354" y="3237986"/>
            <a:ext cx="5092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Century Gothic"/>
                <a:cs typeface="Century Gothic"/>
              </a:rPr>
              <a:t>100%</a:t>
            </a:r>
            <a:endParaRPr sz="1500" dirty="0">
              <a:latin typeface="Century Gothic"/>
              <a:cs typeface="Century Gothic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22603" y="3455822"/>
            <a:ext cx="619510" cy="518864"/>
            <a:chOff x="6946138" y="3649726"/>
            <a:chExt cx="659130" cy="598170"/>
          </a:xfrm>
        </p:grpSpPr>
        <p:sp>
          <p:nvSpPr>
            <p:cNvPr id="58" name="object 58"/>
            <p:cNvSpPr/>
            <p:nvPr/>
          </p:nvSpPr>
          <p:spPr>
            <a:xfrm>
              <a:off x="6971538" y="3675126"/>
              <a:ext cx="608330" cy="547370"/>
            </a:xfrm>
            <a:custGeom>
              <a:avLst/>
              <a:gdLst/>
              <a:ahLst/>
              <a:cxnLst/>
              <a:rect l="l" t="t" r="r" b="b"/>
              <a:pathLst>
                <a:path w="608329" h="547370">
                  <a:moveTo>
                    <a:pt x="304037" y="0"/>
                  </a:moveTo>
                  <a:lnTo>
                    <a:pt x="254726" y="3579"/>
                  </a:lnTo>
                  <a:lnTo>
                    <a:pt x="207946" y="13941"/>
                  </a:lnTo>
                  <a:lnTo>
                    <a:pt x="164324" y="30524"/>
                  </a:lnTo>
                  <a:lnTo>
                    <a:pt x="124486" y="52766"/>
                  </a:lnTo>
                  <a:lnTo>
                    <a:pt x="89058" y="80105"/>
                  </a:lnTo>
                  <a:lnTo>
                    <a:pt x="58667" y="111977"/>
                  </a:lnTo>
                  <a:lnTo>
                    <a:pt x="33940" y="147821"/>
                  </a:lnTo>
                  <a:lnTo>
                    <a:pt x="15502" y="187074"/>
                  </a:lnTo>
                  <a:lnTo>
                    <a:pt x="3979" y="229173"/>
                  </a:lnTo>
                  <a:lnTo>
                    <a:pt x="0" y="273557"/>
                  </a:lnTo>
                  <a:lnTo>
                    <a:pt x="3979" y="317942"/>
                  </a:lnTo>
                  <a:lnTo>
                    <a:pt x="15502" y="360041"/>
                  </a:lnTo>
                  <a:lnTo>
                    <a:pt x="33940" y="399294"/>
                  </a:lnTo>
                  <a:lnTo>
                    <a:pt x="58667" y="435138"/>
                  </a:lnTo>
                  <a:lnTo>
                    <a:pt x="89058" y="467010"/>
                  </a:lnTo>
                  <a:lnTo>
                    <a:pt x="124486" y="494349"/>
                  </a:lnTo>
                  <a:lnTo>
                    <a:pt x="164324" y="516591"/>
                  </a:lnTo>
                  <a:lnTo>
                    <a:pt x="207946" y="533174"/>
                  </a:lnTo>
                  <a:lnTo>
                    <a:pt x="254726" y="543536"/>
                  </a:lnTo>
                  <a:lnTo>
                    <a:pt x="304037" y="547116"/>
                  </a:lnTo>
                  <a:lnTo>
                    <a:pt x="353349" y="543536"/>
                  </a:lnTo>
                  <a:lnTo>
                    <a:pt x="400129" y="533174"/>
                  </a:lnTo>
                  <a:lnTo>
                    <a:pt x="443751" y="516591"/>
                  </a:lnTo>
                  <a:lnTo>
                    <a:pt x="483589" y="494349"/>
                  </a:lnTo>
                  <a:lnTo>
                    <a:pt x="519017" y="467010"/>
                  </a:lnTo>
                  <a:lnTo>
                    <a:pt x="549408" y="435138"/>
                  </a:lnTo>
                  <a:lnTo>
                    <a:pt x="574135" y="399294"/>
                  </a:lnTo>
                  <a:lnTo>
                    <a:pt x="592573" y="360041"/>
                  </a:lnTo>
                  <a:lnTo>
                    <a:pt x="604096" y="317942"/>
                  </a:lnTo>
                  <a:lnTo>
                    <a:pt x="608076" y="273557"/>
                  </a:lnTo>
                  <a:lnTo>
                    <a:pt x="604096" y="229173"/>
                  </a:lnTo>
                  <a:lnTo>
                    <a:pt x="592573" y="187074"/>
                  </a:lnTo>
                  <a:lnTo>
                    <a:pt x="574135" y="147821"/>
                  </a:lnTo>
                  <a:lnTo>
                    <a:pt x="549408" y="111977"/>
                  </a:lnTo>
                  <a:lnTo>
                    <a:pt x="519017" y="80105"/>
                  </a:lnTo>
                  <a:lnTo>
                    <a:pt x="483589" y="52766"/>
                  </a:lnTo>
                  <a:lnTo>
                    <a:pt x="443751" y="30524"/>
                  </a:lnTo>
                  <a:lnTo>
                    <a:pt x="400129" y="13941"/>
                  </a:lnTo>
                  <a:lnTo>
                    <a:pt x="353349" y="3579"/>
                  </a:lnTo>
                  <a:lnTo>
                    <a:pt x="304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71538" y="3675126"/>
              <a:ext cx="608330" cy="547370"/>
            </a:xfrm>
            <a:custGeom>
              <a:avLst/>
              <a:gdLst/>
              <a:ahLst/>
              <a:cxnLst/>
              <a:rect l="l" t="t" r="r" b="b"/>
              <a:pathLst>
                <a:path w="608329" h="547370">
                  <a:moveTo>
                    <a:pt x="0" y="273557"/>
                  </a:moveTo>
                  <a:lnTo>
                    <a:pt x="3979" y="229173"/>
                  </a:lnTo>
                  <a:lnTo>
                    <a:pt x="15502" y="187074"/>
                  </a:lnTo>
                  <a:lnTo>
                    <a:pt x="33940" y="147821"/>
                  </a:lnTo>
                  <a:lnTo>
                    <a:pt x="58667" y="111977"/>
                  </a:lnTo>
                  <a:lnTo>
                    <a:pt x="89058" y="80105"/>
                  </a:lnTo>
                  <a:lnTo>
                    <a:pt x="124486" y="52766"/>
                  </a:lnTo>
                  <a:lnTo>
                    <a:pt x="164324" y="30524"/>
                  </a:lnTo>
                  <a:lnTo>
                    <a:pt x="207946" y="13941"/>
                  </a:lnTo>
                  <a:lnTo>
                    <a:pt x="254726" y="3579"/>
                  </a:lnTo>
                  <a:lnTo>
                    <a:pt x="304037" y="0"/>
                  </a:lnTo>
                  <a:lnTo>
                    <a:pt x="353349" y="3579"/>
                  </a:lnTo>
                  <a:lnTo>
                    <a:pt x="400129" y="13941"/>
                  </a:lnTo>
                  <a:lnTo>
                    <a:pt x="443751" y="30524"/>
                  </a:lnTo>
                  <a:lnTo>
                    <a:pt x="483589" y="52766"/>
                  </a:lnTo>
                  <a:lnTo>
                    <a:pt x="519017" y="80105"/>
                  </a:lnTo>
                  <a:lnTo>
                    <a:pt x="549408" y="111977"/>
                  </a:lnTo>
                  <a:lnTo>
                    <a:pt x="574135" y="147821"/>
                  </a:lnTo>
                  <a:lnTo>
                    <a:pt x="592573" y="187074"/>
                  </a:lnTo>
                  <a:lnTo>
                    <a:pt x="604096" y="229173"/>
                  </a:lnTo>
                  <a:lnTo>
                    <a:pt x="608076" y="273557"/>
                  </a:lnTo>
                  <a:lnTo>
                    <a:pt x="604096" y="317942"/>
                  </a:lnTo>
                  <a:lnTo>
                    <a:pt x="592573" y="360041"/>
                  </a:lnTo>
                  <a:lnTo>
                    <a:pt x="574135" y="399294"/>
                  </a:lnTo>
                  <a:lnTo>
                    <a:pt x="549408" y="435138"/>
                  </a:lnTo>
                  <a:lnTo>
                    <a:pt x="519017" y="467010"/>
                  </a:lnTo>
                  <a:lnTo>
                    <a:pt x="483589" y="494349"/>
                  </a:lnTo>
                  <a:lnTo>
                    <a:pt x="443751" y="516591"/>
                  </a:lnTo>
                  <a:lnTo>
                    <a:pt x="400129" y="533174"/>
                  </a:lnTo>
                  <a:lnTo>
                    <a:pt x="353349" y="543536"/>
                  </a:lnTo>
                  <a:lnTo>
                    <a:pt x="304037" y="547116"/>
                  </a:lnTo>
                  <a:lnTo>
                    <a:pt x="254726" y="543536"/>
                  </a:lnTo>
                  <a:lnTo>
                    <a:pt x="207946" y="533174"/>
                  </a:lnTo>
                  <a:lnTo>
                    <a:pt x="164324" y="516591"/>
                  </a:lnTo>
                  <a:lnTo>
                    <a:pt x="124486" y="494349"/>
                  </a:lnTo>
                  <a:lnTo>
                    <a:pt x="89058" y="467010"/>
                  </a:lnTo>
                  <a:lnTo>
                    <a:pt x="58667" y="435138"/>
                  </a:lnTo>
                  <a:lnTo>
                    <a:pt x="33940" y="399294"/>
                  </a:lnTo>
                  <a:lnTo>
                    <a:pt x="15502" y="360041"/>
                  </a:lnTo>
                  <a:lnTo>
                    <a:pt x="3979" y="317942"/>
                  </a:lnTo>
                  <a:lnTo>
                    <a:pt x="0" y="273557"/>
                  </a:lnTo>
                  <a:close/>
                </a:path>
              </a:pathLst>
            </a:custGeom>
            <a:ln w="50800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438069" y="3589019"/>
            <a:ext cx="38857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20" dirty="0">
                <a:latin typeface="Century Gothic"/>
                <a:cs typeface="Century Gothic"/>
              </a:rPr>
              <a:t>41</a:t>
            </a:r>
            <a:r>
              <a:rPr sz="1500" b="1" spc="-20" dirty="0">
                <a:latin typeface="Century Gothic"/>
                <a:cs typeface="Century Gothic"/>
              </a:rPr>
              <a:t>%</a:t>
            </a:r>
            <a:endParaRPr sz="1500" dirty="0">
              <a:latin typeface="Century Gothic"/>
              <a:cs typeface="Century Gothic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E98F224E-69C6-1419-EACB-790D248F8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CE0BD51B-314C-69FF-3BF8-1ABB0EDF3EE2}"/>
              </a:ext>
            </a:extLst>
          </p:cNvPr>
          <p:cNvSpPr/>
          <p:nvPr/>
        </p:nvSpPr>
        <p:spPr>
          <a:xfrm rot="18589700">
            <a:off x="7397195" y="1398133"/>
            <a:ext cx="242739" cy="49372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object 53">
            <a:extLst>
              <a:ext uri="{FF2B5EF4-FFF2-40B4-BE49-F238E27FC236}">
                <a16:creationId xmlns:a16="http://schemas.microsoft.com/office/drawing/2014/main" id="{ABB84E40-A386-0B70-A1B2-FD6E31A796A8}"/>
              </a:ext>
            </a:extLst>
          </p:cNvPr>
          <p:cNvGrpSpPr/>
          <p:nvPr/>
        </p:nvGrpSpPr>
        <p:grpSpPr>
          <a:xfrm rot="21427043">
            <a:off x="8040300" y="4338079"/>
            <a:ext cx="679552" cy="607108"/>
            <a:chOff x="10342626" y="3149345"/>
            <a:chExt cx="679552" cy="607108"/>
          </a:xfrm>
        </p:grpSpPr>
        <p:sp>
          <p:nvSpPr>
            <p:cNvPr id="63" name="object 54">
              <a:extLst>
                <a:ext uri="{FF2B5EF4-FFF2-40B4-BE49-F238E27FC236}">
                  <a16:creationId xmlns:a16="http://schemas.microsoft.com/office/drawing/2014/main" id="{9F03A64E-CFA6-3404-921F-AF492D0CEE9E}"/>
                </a:ext>
              </a:extLst>
            </p:cNvPr>
            <p:cNvSpPr/>
            <p:nvPr/>
          </p:nvSpPr>
          <p:spPr>
            <a:xfrm rot="211152">
              <a:off x="10412578" y="3268714"/>
              <a:ext cx="609600" cy="487739"/>
            </a:xfrm>
            <a:custGeom>
              <a:avLst/>
              <a:gdLst/>
              <a:ahLst/>
              <a:cxnLst/>
              <a:rect l="l" t="t" r="r" b="b"/>
              <a:pathLst>
                <a:path w="609600" h="546100">
                  <a:moveTo>
                    <a:pt x="304800" y="0"/>
                  </a:moveTo>
                  <a:lnTo>
                    <a:pt x="255374" y="3571"/>
                  </a:lnTo>
                  <a:lnTo>
                    <a:pt x="208483" y="13911"/>
                  </a:lnTo>
                  <a:lnTo>
                    <a:pt x="164753" y="30456"/>
                  </a:lnTo>
                  <a:lnTo>
                    <a:pt x="124815" y="52645"/>
                  </a:lnTo>
                  <a:lnTo>
                    <a:pt x="89296" y="79914"/>
                  </a:lnTo>
                  <a:lnTo>
                    <a:pt x="58826" y="111703"/>
                  </a:lnTo>
                  <a:lnTo>
                    <a:pt x="34032" y="147447"/>
                  </a:lnTo>
                  <a:lnTo>
                    <a:pt x="15544" y="186586"/>
                  </a:lnTo>
                  <a:lnTo>
                    <a:pt x="3990" y="228556"/>
                  </a:lnTo>
                  <a:lnTo>
                    <a:pt x="0" y="272795"/>
                  </a:lnTo>
                  <a:lnTo>
                    <a:pt x="3990" y="317035"/>
                  </a:lnTo>
                  <a:lnTo>
                    <a:pt x="15544" y="359005"/>
                  </a:lnTo>
                  <a:lnTo>
                    <a:pt x="34032" y="398144"/>
                  </a:lnTo>
                  <a:lnTo>
                    <a:pt x="58826" y="433888"/>
                  </a:lnTo>
                  <a:lnTo>
                    <a:pt x="89296" y="465677"/>
                  </a:lnTo>
                  <a:lnTo>
                    <a:pt x="124815" y="492946"/>
                  </a:lnTo>
                  <a:lnTo>
                    <a:pt x="164753" y="515135"/>
                  </a:lnTo>
                  <a:lnTo>
                    <a:pt x="208483" y="531680"/>
                  </a:lnTo>
                  <a:lnTo>
                    <a:pt x="255374" y="542020"/>
                  </a:lnTo>
                  <a:lnTo>
                    <a:pt x="304800" y="545591"/>
                  </a:lnTo>
                  <a:lnTo>
                    <a:pt x="354225" y="542020"/>
                  </a:lnTo>
                  <a:lnTo>
                    <a:pt x="401116" y="531680"/>
                  </a:lnTo>
                  <a:lnTo>
                    <a:pt x="444846" y="515135"/>
                  </a:lnTo>
                  <a:lnTo>
                    <a:pt x="484784" y="492946"/>
                  </a:lnTo>
                  <a:lnTo>
                    <a:pt x="520303" y="465677"/>
                  </a:lnTo>
                  <a:lnTo>
                    <a:pt x="550773" y="433888"/>
                  </a:lnTo>
                  <a:lnTo>
                    <a:pt x="575567" y="398144"/>
                  </a:lnTo>
                  <a:lnTo>
                    <a:pt x="594055" y="359005"/>
                  </a:lnTo>
                  <a:lnTo>
                    <a:pt x="605609" y="317035"/>
                  </a:lnTo>
                  <a:lnTo>
                    <a:pt x="609600" y="272795"/>
                  </a:lnTo>
                  <a:lnTo>
                    <a:pt x="605609" y="228556"/>
                  </a:lnTo>
                  <a:lnTo>
                    <a:pt x="594055" y="186586"/>
                  </a:lnTo>
                  <a:lnTo>
                    <a:pt x="575567" y="147447"/>
                  </a:lnTo>
                  <a:lnTo>
                    <a:pt x="550773" y="111703"/>
                  </a:lnTo>
                  <a:lnTo>
                    <a:pt x="520303" y="79914"/>
                  </a:lnTo>
                  <a:lnTo>
                    <a:pt x="484784" y="52645"/>
                  </a:lnTo>
                  <a:lnTo>
                    <a:pt x="444846" y="30456"/>
                  </a:lnTo>
                  <a:lnTo>
                    <a:pt x="401116" y="13911"/>
                  </a:lnTo>
                  <a:lnTo>
                    <a:pt x="354225" y="3571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2%</a:t>
              </a:r>
              <a:endParaRPr dirty="0"/>
            </a:p>
          </p:txBody>
        </p:sp>
        <p:sp>
          <p:nvSpPr>
            <p:cNvPr id="64" name="object 55">
              <a:extLst>
                <a:ext uri="{FF2B5EF4-FFF2-40B4-BE49-F238E27FC236}">
                  <a16:creationId xmlns:a16="http://schemas.microsoft.com/office/drawing/2014/main" id="{C57F8BE4-123B-9A91-20B1-76A43AA3EEA7}"/>
                </a:ext>
              </a:extLst>
            </p:cNvPr>
            <p:cNvSpPr/>
            <p:nvPr/>
          </p:nvSpPr>
          <p:spPr>
            <a:xfrm>
              <a:off x="10342626" y="3149345"/>
              <a:ext cx="609600" cy="546100"/>
            </a:xfrm>
            <a:custGeom>
              <a:avLst/>
              <a:gdLst/>
              <a:ahLst/>
              <a:cxnLst/>
              <a:rect l="l" t="t" r="r" b="b"/>
              <a:pathLst>
                <a:path w="609600" h="546100">
                  <a:moveTo>
                    <a:pt x="0" y="272795"/>
                  </a:moveTo>
                  <a:lnTo>
                    <a:pt x="3990" y="228556"/>
                  </a:lnTo>
                  <a:lnTo>
                    <a:pt x="15544" y="186586"/>
                  </a:lnTo>
                  <a:lnTo>
                    <a:pt x="34032" y="147447"/>
                  </a:lnTo>
                  <a:lnTo>
                    <a:pt x="58826" y="111703"/>
                  </a:lnTo>
                  <a:lnTo>
                    <a:pt x="89296" y="79914"/>
                  </a:lnTo>
                  <a:lnTo>
                    <a:pt x="124815" y="52645"/>
                  </a:lnTo>
                  <a:lnTo>
                    <a:pt x="164753" y="30456"/>
                  </a:lnTo>
                  <a:lnTo>
                    <a:pt x="208483" y="13911"/>
                  </a:lnTo>
                  <a:lnTo>
                    <a:pt x="255374" y="3571"/>
                  </a:lnTo>
                  <a:lnTo>
                    <a:pt x="304800" y="0"/>
                  </a:lnTo>
                  <a:lnTo>
                    <a:pt x="354225" y="3571"/>
                  </a:lnTo>
                  <a:lnTo>
                    <a:pt x="401116" y="13911"/>
                  </a:lnTo>
                  <a:lnTo>
                    <a:pt x="444846" y="30456"/>
                  </a:lnTo>
                  <a:lnTo>
                    <a:pt x="484784" y="52645"/>
                  </a:lnTo>
                  <a:lnTo>
                    <a:pt x="520303" y="79914"/>
                  </a:lnTo>
                  <a:lnTo>
                    <a:pt x="550773" y="111703"/>
                  </a:lnTo>
                  <a:lnTo>
                    <a:pt x="575567" y="147447"/>
                  </a:lnTo>
                  <a:lnTo>
                    <a:pt x="594055" y="186586"/>
                  </a:lnTo>
                  <a:lnTo>
                    <a:pt x="605609" y="228556"/>
                  </a:lnTo>
                  <a:lnTo>
                    <a:pt x="609600" y="272795"/>
                  </a:lnTo>
                  <a:lnTo>
                    <a:pt x="605609" y="317035"/>
                  </a:lnTo>
                  <a:lnTo>
                    <a:pt x="594055" y="359005"/>
                  </a:lnTo>
                  <a:lnTo>
                    <a:pt x="575567" y="398144"/>
                  </a:lnTo>
                  <a:lnTo>
                    <a:pt x="550773" y="433888"/>
                  </a:lnTo>
                  <a:lnTo>
                    <a:pt x="520303" y="465677"/>
                  </a:lnTo>
                  <a:lnTo>
                    <a:pt x="484784" y="492946"/>
                  </a:lnTo>
                  <a:lnTo>
                    <a:pt x="444846" y="515135"/>
                  </a:lnTo>
                  <a:lnTo>
                    <a:pt x="401116" y="531680"/>
                  </a:lnTo>
                  <a:lnTo>
                    <a:pt x="354225" y="542020"/>
                  </a:lnTo>
                  <a:lnTo>
                    <a:pt x="304800" y="545591"/>
                  </a:lnTo>
                  <a:lnTo>
                    <a:pt x="255374" y="542020"/>
                  </a:lnTo>
                  <a:lnTo>
                    <a:pt x="208483" y="531680"/>
                  </a:lnTo>
                  <a:lnTo>
                    <a:pt x="164753" y="515135"/>
                  </a:lnTo>
                  <a:lnTo>
                    <a:pt x="124815" y="492946"/>
                  </a:lnTo>
                  <a:lnTo>
                    <a:pt x="89296" y="465677"/>
                  </a:lnTo>
                  <a:lnTo>
                    <a:pt x="58826" y="433888"/>
                  </a:lnTo>
                  <a:lnTo>
                    <a:pt x="34032" y="398144"/>
                  </a:lnTo>
                  <a:lnTo>
                    <a:pt x="15544" y="359005"/>
                  </a:lnTo>
                  <a:lnTo>
                    <a:pt x="3990" y="317035"/>
                  </a:lnTo>
                  <a:lnTo>
                    <a:pt x="0" y="272795"/>
                  </a:lnTo>
                  <a:close/>
                </a:path>
              </a:pathLst>
            </a:custGeom>
            <a:ln w="50800">
              <a:solidFill>
                <a:srgbClr val="777E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6" name="object 20">
            <a:extLst>
              <a:ext uri="{FF2B5EF4-FFF2-40B4-BE49-F238E27FC236}">
                <a16:creationId xmlns:a16="http://schemas.microsoft.com/office/drawing/2014/main" id="{50F7470A-6887-1C1B-177D-D2FC865BB10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9669" y="4395275"/>
            <a:ext cx="2361680" cy="2190395"/>
          </a:xfrm>
          <a:prstGeom prst="rect">
            <a:avLst/>
          </a:prstGeom>
        </p:spPr>
      </p:pic>
      <p:pic>
        <p:nvPicPr>
          <p:cNvPr id="67" name="object 20">
            <a:extLst>
              <a:ext uri="{FF2B5EF4-FFF2-40B4-BE49-F238E27FC236}">
                <a16:creationId xmlns:a16="http://schemas.microsoft.com/office/drawing/2014/main" id="{10DCB70C-D6CC-19A8-F6D2-6539244A27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518" y="4229576"/>
            <a:ext cx="2601514" cy="231241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B915A36-4A34-246A-E3F4-EBFEAF8C2940}"/>
              </a:ext>
            </a:extLst>
          </p:cNvPr>
          <p:cNvSpPr txBox="1"/>
          <p:nvPr/>
        </p:nvSpPr>
        <p:spPr>
          <a:xfrm>
            <a:off x="5715000" y="514460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 городского поселения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086543B-99FE-11D4-7D27-09810128CFB0}"/>
              </a:ext>
            </a:extLst>
          </p:cNvPr>
          <p:cNvSpPr txBox="1"/>
          <p:nvPr/>
        </p:nvSpPr>
        <p:spPr>
          <a:xfrm>
            <a:off x="9982200" y="5390499"/>
            <a:ext cx="150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Бюджеты сельских поселений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Выполнение</a:t>
            </a:r>
            <a:r>
              <a:rPr spc="-60" dirty="0"/>
              <a:t> </a:t>
            </a:r>
            <a:r>
              <a:rPr dirty="0"/>
              <a:t>первоначального</a:t>
            </a:r>
            <a:r>
              <a:rPr spc="-1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уточненного</a:t>
            </a:r>
            <a:r>
              <a:rPr spc="-25" dirty="0"/>
              <a:t> </a:t>
            </a:r>
            <a:r>
              <a:rPr dirty="0"/>
              <a:t>плана</a:t>
            </a:r>
            <a:r>
              <a:rPr spc="-30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spc="-10" dirty="0"/>
              <a:t>доходам</a:t>
            </a:r>
          </a:p>
          <a:p>
            <a:pPr marL="64833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</a:t>
            </a:r>
            <a:r>
              <a:rPr spc="-15" dirty="0"/>
              <a:t> </a:t>
            </a:r>
            <a:r>
              <a:rPr lang="ru-RU" dirty="0"/>
              <a:t>2023</a:t>
            </a:r>
            <a:r>
              <a:rPr dirty="0"/>
              <a:t> </a:t>
            </a:r>
            <a:r>
              <a:rPr dirty="0" err="1"/>
              <a:t>году</a:t>
            </a:r>
            <a:r>
              <a:rPr spc="-20" dirty="0"/>
              <a:t> </a:t>
            </a:r>
            <a:r>
              <a:rPr sz="2200" dirty="0"/>
              <a:t>(</a:t>
            </a:r>
            <a:r>
              <a:rPr lang="ru-RU" sz="2200" dirty="0" err="1"/>
              <a:t>тыс</a:t>
            </a:r>
            <a:r>
              <a:rPr sz="2200" dirty="0"/>
              <a:t>.</a:t>
            </a:r>
            <a:r>
              <a:rPr sz="2200" spc="-15" dirty="0"/>
              <a:t> </a:t>
            </a:r>
            <a:r>
              <a:rPr sz="2200" spc="-10" dirty="0"/>
              <a:t>руб.)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696" y="6611201"/>
            <a:ext cx="166877" cy="1345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818" y="-30684"/>
            <a:ext cx="798830" cy="6858000"/>
            <a:chOff x="0" y="0"/>
            <a:chExt cx="79883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798830" cy="6858000"/>
            </a:xfrm>
            <a:custGeom>
              <a:avLst/>
              <a:gdLst/>
              <a:ahLst/>
              <a:cxnLst/>
              <a:rect l="l" t="t" r="r" b="b"/>
              <a:pathLst>
                <a:path w="798830" h="6858000">
                  <a:moveTo>
                    <a:pt x="798576" y="6857998"/>
                  </a:moveTo>
                  <a:lnTo>
                    <a:pt x="798576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798576" y="6857998"/>
                  </a:lnTo>
                  <a:close/>
                </a:path>
              </a:pathLst>
            </a:custGeom>
            <a:solidFill>
              <a:srgbClr val="0F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8576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A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B71616C-8FE5-DDE5-F658-DC729563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47" y="-30684"/>
            <a:ext cx="1524000" cy="1279804"/>
          </a:xfrm>
          <a:prstGeom prst="rect">
            <a:avLst/>
          </a:prstGeom>
        </p:spPr>
      </p:pic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B429DDBE-7E7F-B572-0E0A-BBD7DBB6D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071905"/>
              </p:ext>
            </p:extLst>
          </p:nvPr>
        </p:nvGraphicFramePr>
        <p:xfrm>
          <a:off x="1012661" y="719666"/>
          <a:ext cx="10887181" cy="589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4834</TotalTime>
  <Words>2242</Words>
  <Application>Microsoft Office PowerPoint</Application>
  <PresentationFormat>Широкоэкранный</PresentationFormat>
  <Paragraphs>624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Times New Roman</vt:lpstr>
      <vt:lpstr>Arial</vt:lpstr>
      <vt:lpstr>Calibri</vt:lpstr>
      <vt:lpstr>Century Gothic</vt:lpstr>
      <vt:lpstr>Wingdings</vt:lpstr>
      <vt:lpstr>Office Theme</vt:lpstr>
      <vt:lpstr>Презентация PowerPoint</vt:lpstr>
      <vt:lpstr>Оглавление</vt:lpstr>
      <vt:lpstr>Основные характеристики бюджета</vt:lpstr>
      <vt:lpstr>ПЛАН</vt:lpstr>
      <vt:lpstr>Исполнение за 2021-2022 годы (тыс. руб.)</vt:lpstr>
      <vt:lpstr>ДОХОДЫ</vt:lpstr>
      <vt:lpstr>ДОХОДЫ БЮДЖЕТА- безвозмездные и безвозвратные поступления денежных средств в бюджет</vt:lpstr>
      <vt:lpstr>Зачисление налогов, уплачиваемых гражданами</vt:lpstr>
      <vt:lpstr>Выполнение первоначального и уточненного плана по доходам в 2023 году (тыс. руб.)</vt:lpstr>
      <vt:lpstr>Структура доходов, поступивших в 2021-2022 годах</vt:lpstr>
      <vt:lpstr>Основные налоговые доходы в 2022-2023 годах (тыс. руб.)</vt:lpstr>
      <vt:lpstr>Неналоговые доходы бюджета в 2022-2023 годах (тыс. руб.)</vt:lpstr>
      <vt:lpstr>Состав безвозмездных поступлений в 2023 году</vt:lpstr>
      <vt:lpstr>Результаты выполнения Плана мероприятий по повышению поступления налоговых и неналоговых доходов</vt:lpstr>
      <vt:lpstr>РАСХОДЫ БЮДЖЕТА</vt:lpstr>
      <vt:lpstr>Структура расходов бюджета за 2023 год Расходы 481 286,3 млн. рублей</vt:lpstr>
      <vt:lpstr>Исполнение расходов бюджета за 2023 год (тыс. руб.)</vt:lpstr>
      <vt:lpstr>Средняя заработная плата отдельных категорий работников</vt:lpstr>
      <vt:lpstr>Общегосударственные вопросы (млн. руб.)</vt:lpstr>
      <vt:lpstr>                                   Национальная оборона</vt:lpstr>
      <vt:lpstr>Национальная экономика (млн. руб.)</vt:lpstr>
      <vt:lpstr>Жилищно-коммунальное хозяйство (млн. руб.)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                                   Средства массовой информации</vt:lpstr>
      <vt:lpstr>Межбюджетные трансферты общего характера бюджетам бюджетной системы РФ</vt:lpstr>
      <vt:lpstr>Расходы на реализацию национальных проектов 2023 год</vt:lpstr>
      <vt:lpstr>Муниципальный долг (млн. руб.)  Муниципальный долг за 2023 год составляет 18 млн. рублей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Логинова О.Л.</dc:creator>
  <cp:lastModifiedBy>Пользователь</cp:lastModifiedBy>
  <cp:revision>132</cp:revision>
  <cp:lastPrinted>2025-03-17T06:36:00Z</cp:lastPrinted>
  <dcterms:created xsi:type="dcterms:W3CDTF">2022-05-08T05:53:23Z</dcterms:created>
  <dcterms:modified xsi:type="dcterms:W3CDTF">2025-03-18T06:35:06Z</dcterms:modified>
</cp:coreProperties>
</file>