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9AA0A6"/>
          </p15:clr>
        </p15:guide>
        <p15:guide id="4" pos="5420">
          <p15:clr>
            <a:srgbClr val="9AA0A6"/>
          </p15:clr>
        </p15:guide>
        <p15:guide id="5">
          <p15:clr>
            <a:srgbClr val="9AA0A6"/>
          </p15:clr>
        </p15:guide>
        <p15:guide id="6" pos="5760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3240">
          <p15:clr>
            <a:srgbClr val="9AA0A6"/>
          </p15:clr>
        </p15:guide>
        <p15:guide id="9" pos="3991">
          <p15:clr>
            <a:srgbClr val="9AA0A6"/>
          </p15:clr>
        </p15:guide>
        <p15:guide id="10" orient="horz" pos="305">
          <p15:clr>
            <a:srgbClr val="9AA0A6"/>
          </p15:clr>
        </p15:guide>
        <p15:guide id="11" pos="3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ACEB98-A903-406A-A7F5-E0F82A2E39DF}">
  <a:tblStyle styleId="{DFACEB98-A903-406A-A7F5-E0F82A2E39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  <p:guide pos="340"/>
        <p:guide pos="5420"/>
        <p:guide/>
        <p:guide pos="5760"/>
        <p:guide orient="horz"/>
        <p:guide orient="horz" pos="3240"/>
        <p:guide pos="3991"/>
        <p:guide orient="horz" pos="305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869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74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7f719e54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7f719e54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0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b4d26ac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b4d26ac8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77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918d5aca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918d5aca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52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0996f15f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0996f15f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71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b4d26ac8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b4d26ac8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300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918d5aca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918d5aca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788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e918d5aca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e918d5aca0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242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eb4d26ac8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eb4d26ac8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887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918d5aca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918d5aca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202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7f719e541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7f719e541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2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87f7483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87f7483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192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918d5aca0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918d5aca0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52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830c907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830c9074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24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dbb4542f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dbb4542f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998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7f719e54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7f719e54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60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dbb4542f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dbb4542f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688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7f719e54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7f719e54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9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7f719e54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7f719e54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232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918d5aca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918d5aca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9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40000" y="1052300"/>
            <a:ext cx="57954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AF075"/>
              </a:buClr>
              <a:buSzPts val="1800"/>
              <a:buChar char="■"/>
              <a:defRPr sz="13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tariffs.gov.karelia.ru/news/deistv" TargetMode="Externa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ort_org_otd@onego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mailto:dolgih@economy.onego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6250" y="2481225"/>
            <a:ext cx="7891500" cy="11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Инвестиционный паспорт</a:t>
            </a:r>
            <a:endParaRPr sz="30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Калевальского муниципального района </a:t>
            </a:r>
            <a:endParaRPr sz="30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416" r="416"/>
          <a:stretch/>
        </p:blipFill>
        <p:spPr>
          <a:xfrm>
            <a:off x="706950" y="1152700"/>
            <a:ext cx="598900" cy="8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показатели социально-экономического развития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540000" y="793700"/>
            <a:ext cx="75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Объём инвестиций в основной капитал по кругу крупных и средних предприятий по источникам финансирования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87600" y="2982073"/>
            <a:ext cx="28509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21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294 000 ₽</a:t>
            </a:r>
            <a:endParaRPr sz="21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87600" y="2724138"/>
            <a:ext cx="2850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Собственные средства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070350" y="2982073"/>
            <a:ext cx="28509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21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47 919 000 ₽</a:t>
            </a:r>
            <a:endParaRPr sz="21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070350" y="2724138"/>
            <a:ext cx="2850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Привлечённые средства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5829300" y="2982073"/>
            <a:ext cx="28509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21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47 893 000 ₽</a:t>
            </a:r>
            <a:endParaRPr sz="21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5829300" y="2724138"/>
            <a:ext cx="28509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том числе бюджетные средства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540100" y="4046789"/>
            <a:ext cx="40638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2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Всего 48 213 000 ₽</a:t>
            </a:r>
            <a:endParaRPr sz="21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9100" y="2109775"/>
            <a:ext cx="50790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 rotWithShape="1">
          <a:blip r:embed="rId4">
            <a:alphaModFix/>
          </a:blip>
          <a:srcRect l="10000" r="10000"/>
          <a:stretch/>
        </p:blipFill>
        <p:spPr>
          <a:xfrm>
            <a:off x="4241850" y="2033575"/>
            <a:ext cx="507901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00800" y="2109775"/>
            <a:ext cx="507900" cy="5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показатели социально-экономического развития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4" name="Google Shape;144;p23"/>
          <p:cNvSpPr txBox="1"/>
          <p:nvPr/>
        </p:nvSpPr>
        <p:spPr>
          <a:xfrm>
            <a:off x="540000" y="717500"/>
            <a:ext cx="7558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Объём инвестиций в основной капитал (крупный, средний бизнес) по видам экономической деятельности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5" name="Google Shape;145;p23"/>
          <p:cNvSpPr txBox="1"/>
          <p:nvPr/>
        </p:nvSpPr>
        <p:spPr>
          <a:xfrm>
            <a:off x="6314100" y="4371000"/>
            <a:ext cx="23661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Общий объем инвестиций</a:t>
            </a:r>
            <a:endParaRPr sz="9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1 126 155</a:t>
            </a:r>
            <a:endParaRPr sz="12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750" y="1236250"/>
            <a:ext cx="7294500" cy="37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показатели социально-экономического развития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540000" y="793700"/>
            <a:ext cx="755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Торговля и платные услуги населению 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436800" y="1541475"/>
            <a:ext cx="4480500" cy="26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88800" lvl="0" indent="-228250" algn="l" rtl="0"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Оборот розничной торговли — 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668,2 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млн рублей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Оборот общественного питания — 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1,5 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млн рублей</a:t>
            </a:r>
            <a:b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</a:b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Количество магазинов — 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51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Количество  киосков  (НТО) — </a:t>
            </a:r>
            <a:r>
              <a:rPr lang="ru-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3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Количество магазинов федеральных торговых сетей —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4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540000" y="1600275"/>
            <a:ext cx="5193600" cy="28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АО 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Сегежский ЦБК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ООО 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Костомукшская строительная компания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ООО 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Северный лес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     </a:t>
            </a:r>
            <a:endParaRPr sz="800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Перерабатывающая пищевая промышленность:</a:t>
            </a:r>
            <a:endParaRPr sz="1400" b="1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2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ИП  Тимонен М.А.</a:t>
            </a:r>
            <a:endParaRPr sz="1200" dirty="0" smtClean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2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ООО 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Калевальский хлеб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12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2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8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Розничная торговля:</a:t>
            </a:r>
            <a:endParaRPr sz="1400" b="1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2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ООО </a:t>
            </a:r>
            <a:r>
              <a:rPr lang="ru" sz="11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2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Руока</a:t>
            </a:r>
            <a:r>
              <a:rPr lang="ru" sz="11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1232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endParaRPr lang="ru" sz="1100" dirty="0" smtClean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298450">
              <a:lnSpc>
                <a:spcPct val="95000"/>
              </a:lnSpc>
              <a:buClr>
                <a:srgbClr val="95DF00"/>
              </a:buClr>
              <a:buSzPts val="1100"/>
              <a:buFont typeface="Arial"/>
              <a:buChar char="●"/>
            </a:pPr>
            <a:r>
              <a:rPr lang="ru-RU" sz="1232" dirty="0" smtClean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ПК «Калевальское </a:t>
            </a:r>
            <a:r>
              <a:rPr lang="ru-RU" sz="1232" dirty="0" err="1" smtClean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райпо</a:t>
            </a:r>
            <a:r>
              <a:rPr lang="ru-RU" sz="1232" dirty="0" smtClean="0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»</a:t>
            </a:r>
            <a:endParaRPr lang="ru-RU" sz="1232" dirty="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15875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None/>
            </a:pPr>
            <a:endParaRPr sz="1232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Характеристика основных видов экономической деятельности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0" name="Google Shape;160;p25"/>
          <p:cNvSpPr txBox="1"/>
          <p:nvPr/>
        </p:nvSpPr>
        <p:spPr>
          <a:xfrm>
            <a:off x="540000" y="946100"/>
            <a:ext cx="403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Лесопользователи – арендаторы: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61" name="Google Shape;161;p25"/>
          <p:cNvPicPr preferRelativeResize="0"/>
          <p:nvPr/>
        </p:nvPicPr>
        <p:blipFill rotWithShape="1">
          <a:blip r:embed="rId3">
            <a:alphaModFix/>
          </a:blip>
          <a:srcRect l="13197" r="13197"/>
          <a:stretch/>
        </p:blipFill>
        <p:spPr>
          <a:xfrm>
            <a:off x="5262575" y="1282050"/>
            <a:ext cx="3480100" cy="3151125"/>
          </a:xfrm>
          <a:prstGeom prst="flowChartDecis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4941600" y="3150150"/>
            <a:ext cx="42024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Оказание услуг общественного питания — 5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600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Сельское хозяйство — 5%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600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Лесозаготовка и лесопереработка — 13</a:t>
            </a:r>
            <a:endParaRPr sz="9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341175" y="3150150"/>
            <a:ext cx="4600500" cy="16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Оптовая и розничная торговля — 31%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600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Деятельность сухопутного транспорта (деятельность легковых такси, грузовые  и пассажирские перевозки) — 7%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6000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Строительство зданий и  работы строительные специализированные —7%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6000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Деятельность туристических агентств  и прочих организаций, предоставляющих услуги  в сфере  туризма, предоставление мест для временного проживания — 4%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01875" y="1262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Характеристика основных видов экономической деятельности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01875" y="956700"/>
            <a:ext cx="43989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Рыбоводство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95999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Лесное хозяйство и предоставление услуг в этой области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95999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Сельское хозяйство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301875" y="587900"/>
            <a:ext cx="579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виды экономической деятельности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00" y="1431938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6"/>
          <p:cNvPicPr preferRelativeResize="0"/>
          <p:nvPr/>
        </p:nvPicPr>
        <p:blipFill rotWithShape="1">
          <a:blip r:embed="rId4">
            <a:alphaModFix/>
          </a:blip>
          <a:srcRect t="563" b="563"/>
          <a:stretch/>
        </p:blipFill>
        <p:spPr>
          <a:xfrm>
            <a:off x="5020850" y="999913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20850" y="143193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>
            <a:spLocks noGrp="1"/>
          </p:cNvSpPr>
          <p:nvPr>
            <p:ph type="body" idx="1"/>
          </p:nvPr>
        </p:nvSpPr>
        <p:spPr>
          <a:xfrm>
            <a:off x="4941600" y="898775"/>
            <a:ext cx="3733500" cy="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5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Обработка древесины и производство изделий из дерева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95999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Производство хлебобулочных изделий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01875" y="2255150"/>
            <a:ext cx="579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Малый и средний бизнес 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301875" y="2564078"/>
            <a:ext cx="83727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 1 января 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2025 </a:t>
            </a: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года в соответствии с Единым реестром субъектов малого и среднего предпринимательства на территории Калевальского муниципального района зарегистрировано 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154 </a:t>
            </a: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субъект МСП,  в том числе 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29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юридических и физических лиц и 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125</a:t>
            </a: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 индивидуальных предпринимателя. Зарегистрировано </a:t>
            </a:r>
            <a:r>
              <a:rPr lang="ru" sz="932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420 </a:t>
            </a:r>
            <a:r>
              <a:rPr lang="ru" sz="932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“Самозанятых”.</a:t>
            </a:r>
            <a:endParaRPr sz="932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00" y="318937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4000" y="358237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 rotWithShape="1">
          <a:blip r:embed="rId8">
            <a:alphaModFix/>
          </a:blip>
          <a:srcRect t="1114" b="1104"/>
          <a:stretch/>
        </p:blipFill>
        <p:spPr>
          <a:xfrm>
            <a:off x="414000" y="3975388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 rotWithShape="1">
          <a:blip r:embed="rId9">
            <a:alphaModFix/>
          </a:blip>
          <a:srcRect t="563" b="563"/>
          <a:stretch/>
        </p:blipFill>
        <p:spPr>
          <a:xfrm>
            <a:off x="414000" y="433605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26625" y="317715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 rotWithShape="1">
          <a:blip r:embed="rId11">
            <a:alphaModFix/>
          </a:blip>
          <a:srcRect t="563" b="563"/>
          <a:stretch/>
        </p:blipFill>
        <p:spPr>
          <a:xfrm>
            <a:off x="5026625" y="3502563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>
            <a:off x="5322600" y="4594175"/>
            <a:ext cx="3167700" cy="473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2024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году введено 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1 426,5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кв. м жилья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5322600" y="4288825"/>
            <a:ext cx="185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Строительство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11">
            <a:alphaModFix/>
          </a:blip>
          <a:srcRect t="563" b="563"/>
          <a:stretch/>
        </p:blipFill>
        <p:spPr>
          <a:xfrm>
            <a:off x="414000" y="18416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12">
            <a:alphaModFix/>
          </a:blip>
          <a:srcRect l="563" r="563"/>
          <a:stretch/>
        </p:blipFill>
        <p:spPr>
          <a:xfrm>
            <a:off x="414000" y="1022300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6"/>
          <p:cNvPicPr preferRelativeResize="0"/>
          <p:nvPr/>
        </p:nvPicPr>
        <p:blipFill rotWithShape="1">
          <a:blip r:embed="rId13">
            <a:alphaModFix/>
          </a:blip>
          <a:srcRect l="563" r="563"/>
          <a:stretch/>
        </p:blipFill>
        <p:spPr>
          <a:xfrm>
            <a:off x="5026625" y="3827988"/>
            <a:ext cx="252000" cy="2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Инфраструктура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540000" y="1098500"/>
            <a:ext cx="451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Характеристика транспортной инфраструктуры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540000" y="1560550"/>
            <a:ext cx="5795400" cy="23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автомобильный транспорт - основной вид перевозок пассажиров и грузов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ближайшая ж/д-станция в п. Новое Юшкозеро на расстоянии 113 км,                               г. Костомукша-150 км, пгт. Лоухи-170 км,  г. Кемь-180 км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 территории района местным предпринимателем  осуществляется межмуниципальные перевозки по маршрутам пгт. Калевала - Петрозаводск - пгт. Калевала 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540000" y="4082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Инфраструктура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540000" y="1022300"/>
            <a:ext cx="579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поставщики услуг связи на территории района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949775" y="1393400"/>
            <a:ext cx="2914200" cy="14742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«Ростелеком»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«МТС»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«МегаФон»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ООО «Теле2 Мобайл»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«Вымпелком»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540000" y="3237800"/>
            <a:ext cx="4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Виды оказываемых услуг связи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540000" y="3561800"/>
            <a:ext cx="45159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Местная телефонная связь, услуги связи для цели эфирного вещания, междугородная и международная связь, Интернет. 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04" name="Google Shape;204;p28"/>
          <p:cNvSpPr/>
          <p:nvPr/>
        </p:nvSpPr>
        <p:spPr>
          <a:xfrm>
            <a:off x="5583600" y="4014500"/>
            <a:ext cx="3020400" cy="581700"/>
          </a:xfrm>
          <a:prstGeom prst="roundRect">
            <a:avLst>
              <a:gd name="adj" fmla="val 16667"/>
            </a:avLst>
          </a:prstGeom>
          <a:solidFill>
            <a:srgbClr val="153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rgbClr val="91E6B3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Действующие тарифы и нормативы на коммунальные услуги для населения</a:t>
            </a:r>
            <a:endParaRPr sz="1000" u="sng">
              <a:solidFill>
                <a:srgbClr val="91E6B3"/>
              </a:solidFill>
            </a:endParaRPr>
          </a:p>
        </p:txBody>
      </p:sp>
      <p:pic>
        <p:nvPicPr>
          <p:cNvPr id="205" name="Google Shape;20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750" y="4150025"/>
            <a:ext cx="186300" cy="1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146" y="1435800"/>
            <a:ext cx="1377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000" y="1752600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 rotWithShape="1">
          <a:blip r:embed="rId7">
            <a:alphaModFix/>
          </a:blip>
          <a:srcRect t="288" b="278"/>
          <a:stretch/>
        </p:blipFill>
        <p:spPr>
          <a:xfrm>
            <a:off x="690000" y="2091138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0000" y="2429675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 rotWithShape="1">
          <a:blip r:embed="rId9">
            <a:alphaModFix/>
          </a:blip>
          <a:srcRect l="1257" r="1247"/>
          <a:stretch/>
        </p:blipFill>
        <p:spPr>
          <a:xfrm>
            <a:off x="690000" y="2698900"/>
            <a:ext cx="21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450000" y="249450"/>
            <a:ext cx="19074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Образование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450000" y="663525"/>
            <a:ext cx="3642900" cy="91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388800" lvl="0" indent="-228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учреждения дошкольного образования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4</a:t>
            </a: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группы дошкольной подготовки при образовательных школах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5 общих общеобразовательных школ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450000" y="1625550"/>
            <a:ext cx="4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1871550" y="4078950"/>
            <a:ext cx="3504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Численность учащихся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19" name="Google Shape;219;p29"/>
          <p:cNvSpPr txBox="1">
            <a:spLocks noGrp="1"/>
          </p:cNvSpPr>
          <p:nvPr>
            <p:ph type="body" idx="1"/>
          </p:nvPr>
        </p:nvSpPr>
        <p:spPr>
          <a:xfrm>
            <a:off x="1908025" y="4397925"/>
            <a:ext cx="24048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670 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учащихся средних общеобразовательных школ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aphicFrame>
        <p:nvGraphicFramePr>
          <p:cNvPr id="220" name="Google Shape;220;p29"/>
          <p:cNvGraphicFramePr/>
          <p:nvPr/>
        </p:nvGraphicFramePr>
        <p:xfrm>
          <a:off x="4873650" y="1357513"/>
          <a:ext cx="3642875" cy="3809152"/>
        </p:xfrm>
        <a:graphic>
          <a:graphicData uri="http://schemas.openxmlformats.org/drawingml/2006/table">
            <a:tbl>
              <a:tblPr>
                <a:noFill/>
                <a:tableStyleId>{DFACEB98-A903-406A-A7F5-E0F82A2E39DF}</a:tableStyleId>
              </a:tblPr>
              <a:tblGrid>
                <a:gridCol w="3008225"/>
                <a:gridCol w="634650"/>
              </a:tblGrid>
              <a:tr h="48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solidFill>
                          <a:srgbClr val="9AF075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300" b="1">
                          <a:solidFill>
                            <a:srgbClr val="9AF075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sz="1300" b="1">
                        <a:solidFill>
                          <a:srgbClr val="9AF075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Стационаров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 шт.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1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Койко-мест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49 шт.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75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Врачебных амбулаторий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 шт.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7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Фельдшерско-акушерских пунктов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5 шт.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Отделений скорой медицинской помощи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 шт.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0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Среднесписочная численность врачей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17 чел.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26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Среднесписочная численность среднего медицинского персонала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78 чел.</a:t>
                      </a:r>
                      <a:endParaRPr sz="11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126000" marB="126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4802200" y="1381925"/>
            <a:ext cx="226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Здравоохранение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22" name="Google Shape;222;p29"/>
          <p:cNvCxnSpPr/>
          <p:nvPr/>
        </p:nvCxnSpPr>
        <p:spPr>
          <a:xfrm>
            <a:off x="4572000" y="255300"/>
            <a:ext cx="0" cy="4632900"/>
          </a:xfrm>
          <a:prstGeom prst="straightConnector1">
            <a:avLst/>
          </a:prstGeom>
          <a:noFill/>
          <a:ln w="19050" cap="flat" cmpd="sng">
            <a:solidFill>
              <a:srgbClr val="15384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 t="9503" b="46416"/>
          <a:stretch/>
        </p:blipFill>
        <p:spPr>
          <a:xfrm>
            <a:off x="4929200" y="172300"/>
            <a:ext cx="3872700" cy="11376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199" y="1843625"/>
            <a:ext cx="3205200" cy="21360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Финансовая инфраструктура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540000" y="1270100"/>
            <a:ext cx="4032000" cy="14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Крупнейшие кредитные организации:</a:t>
            </a: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«Сбербанк России»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АО «Почта Банк»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0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       </a:t>
            </a: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1" name="Google Shape;231;p30"/>
          <p:cNvSpPr txBox="1"/>
          <p:nvPr/>
        </p:nvSpPr>
        <p:spPr>
          <a:xfrm>
            <a:off x="540000" y="869900"/>
            <a:ext cx="4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Кредитные организации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4384050" y="1273800"/>
            <a:ext cx="4032000" cy="11307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Виды оказываемых услуг: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Банковское обслуживание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Депозит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Кредитование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616200" y="3146600"/>
            <a:ext cx="4032000" cy="14844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ПАО «Росгосстрах»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СПАО «Ингосстрах»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СМК «РЕСО-Мед»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540000" y="2594000"/>
            <a:ext cx="4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Крупные страховые компании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"/>
          </p:nvPr>
        </p:nvSpPr>
        <p:spPr>
          <a:xfrm>
            <a:off x="4384050" y="2853600"/>
            <a:ext cx="4032000" cy="17631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Виды оказываемых услуг: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Страхование имущества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Добровольное медицинское страхование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ОСАГО и КАСКО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Страхование жизни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Комплексное обслуживание юридических лиц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000" y="1615297"/>
            <a:ext cx="21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200" y="1974350"/>
            <a:ext cx="297601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00" y="3237100"/>
            <a:ext cx="319199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200" y="3598800"/>
            <a:ext cx="324000" cy="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061" y="3888925"/>
            <a:ext cx="433139" cy="1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>
            <a:spLocks noGrp="1"/>
          </p:cNvSpPr>
          <p:nvPr>
            <p:ph type="title"/>
          </p:nvPr>
        </p:nvSpPr>
        <p:spPr>
          <a:xfrm>
            <a:off x="424050" y="3320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Культура и туризм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424050" y="1270100"/>
            <a:ext cx="2884200" cy="16707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388800" lvl="0" indent="-228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Дом Моберга  п.Калевала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Сосна Лённрота п. Калевала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Историческая деревня Хайколя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Водопад  Куми- порог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7" name="Google Shape;247;p31"/>
          <p:cNvSpPr txBox="1"/>
          <p:nvPr/>
        </p:nvSpPr>
        <p:spPr>
          <a:xfrm>
            <a:off x="424050" y="869900"/>
            <a:ext cx="403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достопримечательности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6259125" y="2114050"/>
            <a:ext cx="2808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Численность учреждений культурно-досугового типа — 8</a:t>
            </a:r>
            <a:endParaRPr sz="11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3240450" y="1270100"/>
            <a:ext cx="2979000" cy="14976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388800" lvl="0" indent="-228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Висячие мосты д. Юшкозеро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Камень Ваасилы д. Войница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Национальный парк </a:t>
            </a:r>
            <a:r>
              <a:rPr lang="ru" sz="8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«</a:t>
            </a: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Калевальский</a:t>
            </a:r>
            <a:r>
              <a:rPr lang="ru" sz="8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»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Водопад Кяунас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6144750" y="1270100"/>
            <a:ext cx="2507400" cy="963300"/>
          </a:xfrm>
          <a:prstGeom prst="rect">
            <a:avLst/>
          </a:prstGeom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Хямские пороги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1"/>
          </p:nvPr>
        </p:nvSpPr>
        <p:spPr>
          <a:xfrm>
            <a:off x="167250" y="4427850"/>
            <a:ext cx="2667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Петропавловский храм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пгт. Калевала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3216638" y="4437150"/>
            <a:ext cx="2419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ВелТ Карельские путешествия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1"/>
          </p:nvPr>
        </p:nvSpPr>
        <p:spPr>
          <a:xfrm>
            <a:off x="6018525" y="4415200"/>
            <a:ext cx="24195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сосна Лённрота 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пгт. Калевала</a:t>
            </a:r>
            <a:endParaRPr sz="12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0" y="2815525"/>
            <a:ext cx="2098800" cy="14976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6401" y="2815525"/>
            <a:ext cx="2363400" cy="14976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8702" y="2815525"/>
            <a:ext cx="2179500" cy="14976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40000" y="16833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Административный центр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пгт. Калевала 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540000" y="226967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Общая численность населения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 smtClean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5 755</a:t>
            </a:r>
            <a:r>
              <a:rPr lang="ru" b="1" dirty="0" smtClean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ru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человек</a:t>
            </a:r>
            <a:endParaRPr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40000" y="28560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Площадь муниципального образования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13 259,9 кв. км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40000" y="3442375"/>
            <a:ext cx="348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33807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Калевальский муниципальный район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Контактная информация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540000" y="1327100"/>
            <a:ext cx="4032000" cy="125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Глава администрации Калевальского</a:t>
            </a:r>
            <a:endParaRPr sz="1200" b="1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муниципального района</a:t>
            </a:r>
            <a:endParaRPr sz="12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b="1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Фёдорова Наталья Павловна</a:t>
            </a:r>
            <a:endParaRPr sz="1300" b="1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8 (814-54) 4-11-05                  kalevadm</a:t>
            </a:r>
            <a:r>
              <a:rPr lang="ru" sz="1100" dirty="0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@onego.ru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4572000" y="1327100"/>
            <a:ext cx="4032000" cy="11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Инвестиционный уполномоченный </a:t>
            </a:r>
            <a:endParaRPr sz="12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района</a:t>
            </a:r>
            <a:endParaRPr sz="12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Гладий Александр Анатольевич</a:t>
            </a:r>
            <a:endParaRPr sz="1300" b="1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8 (814-54) 4-14-62                  oprt.kalevala@mail.ru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4572000" y="2952750"/>
            <a:ext cx="4377300" cy="161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Начальник отдела инвестиционной политики Министерства экономического развития и промышленности Республики Карелия</a:t>
            </a:r>
            <a:endParaRPr sz="12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300" b="1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Сидоров </a:t>
            </a:r>
            <a:r>
              <a:rPr lang="ru-RU" sz="1300" b="1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Иван Васильевич</a:t>
            </a:r>
            <a:endParaRPr sz="1300" b="1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8 (8142) 55-98-09                   </a:t>
            </a:r>
            <a:r>
              <a:rPr lang="ru" sz="1100" dirty="0">
                <a:solidFill>
                  <a:schemeClr val="lt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dolgih@economy.onego.ru</a:t>
            </a: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/>
            </a:r>
            <a:b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</a:br>
            <a:r>
              <a:rPr lang="ru" sz="11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</a:t>
            </a:r>
            <a:r>
              <a:rPr lang="ru" sz="1000" dirty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доб. 405</a:t>
            </a:r>
            <a:endParaRPr sz="10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65" name="Google Shape;26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000" y="219900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000" y="219900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2000" y="218100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2250" y="2199000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2000" y="3990175"/>
            <a:ext cx="18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200" y="3990175"/>
            <a:ext cx="180000" cy="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2"/>
          <p:cNvSpPr txBox="1"/>
          <p:nvPr/>
        </p:nvSpPr>
        <p:spPr>
          <a:xfrm>
            <a:off x="540000" y="2950175"/>
            <a:ext cx="4032000" cy="144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Генеральный директор </a:t>
            </a:r>
            <a:endParaRPr sz="1200" b="1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АО  «Корпорация развития Республики Карелия»</a:t>
            </a:r>
            <a:endParaRPr sz="1200" b="1" dirty="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endParaRPr sz="12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300" b="1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Рымашевский Виктор Вячеславович</a:t>
            </a:r>
            <a:endParaRPr sz="1300" b="1" dirty="0" smtClean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 dirty="0" smtClean="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        8 (8142) 44-54-00                  info@kr-rk.ru</a:t>
            </a:r>
            <a:endParaRPr sz="1100" dirty="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4000" y="3991800"/>
            <a:ext cx="1658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000" y="3991800"/>
            <a:ext cx="165801" cy="1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63800" y="484400"/>
            <a:ext cx="40320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Конкурентные преимущества Калевальского района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52650" y="1321750"/>
            <a:ext cx="4032000" cy="3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8800" lvl="0" indent="-22825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Территория района — западная граница территории граничит  с  Финляндией;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Возможность развития новых направлений сотрудничества с организациями и  предприятиями стран Евросоюза в различных сферах, в том числе реализация международных проектов;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Наличие неиспользуемых земель сельскохозяйственного назначения и территорий под бывшими сельхозобъектами;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just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Туристско-рекреационный потенциал, расположение в районе знаменитых туристических брендов;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just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Реализация на территории района особого экономического режима (налоговые и административные преференции для резидентов Арктической зоны Российской Федерации).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500" y="625197"/>
            <a:ext cx="4032000" cy="1953000"/>
          </a:xfrm>
          <a:prstGeom prst="flowChartAlternateProcess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t="3025" b="3025"/>
          <a:stretch/>
        </p:blipFill>
        <p:spPr>
          <a:xfrm>
            <a:off x="4820500" y="2877013"/>
            <a:ext cx="4032000" cy="17175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51875" y="41875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Историческая справка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451875" y="930525"/>
            <a:ext cx="3433500" cy="3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конце XVII века деревня Ухта (современное название пгт. Калевала) представляла собой пограничное торговое поселение.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начале XVIII века деревня была полностью уничтожена шведами. В первой половине            XIX века в разоренную Ухту пришли карелы и финны. 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Исторически до 1963 года п. Калевала являлся  с. Ухта. 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Первое письменное упоминание о поселениях в районе нынешной Калевалы датируется 1552 годом.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Ухтинский уезд стал районом в дни празднования 100-летия первого издания эпоса </a:t>
            </a:r>
            <a:r>
              <a:rPr lang="ru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Калевала</a:t>
            </a:r>
            <a:r>
              <a:rPr lang="ru" sz="1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 в 1935 году и был переименован в Калевальский. Центром района было с. Ухта.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225" y="1140425"/>
            <a:ext cx="4192500" cy="3144600"/>
          </a:xfrm>
          <a:prstGeom prst="flowChartDelay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42850" y="418725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Историческая справка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11000" y="1057450"/>
            <a:ext cx="3511500" cy="3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79999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С 1963 по 1966 годы территория района входила в состав Кемского промышленного района. В  1963 году         с. Ухта переименовано в п. Калевала. На калевальской земле было открыто крупное месторождение железных руд. 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 базе разведанного был построен Костомукшский горно-обогатительный комбинат и поселок.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апреле 1983 года Указом Президиума Верховного Совета РСФСР рабочий поселок Костомукша Калевальского района преобразован в город республиканского подчинения.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17999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 подчинение г. Костомукши  перешла и территория Вокнаволокского сельского Совета. Постановлением Верховного Совета Республики Карелия в 1992 году  Калевальскому району был присвоен статус национального.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300" y="1410175"/>
            <a:ext cx="4337700" cy="2439900"/>
          </a:xfrm>
          <a:prstGeom prst="snip2DiagRect">
            <a:avLst>
              <a:gd name="adj1" fmla="val 0"/>
              <a:gd name="adj2" fmla="val 2295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Природно-ресурсный потенциал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540000" y="9461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Водные ресурсы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540000" y="1284050"/>
            <a:ext cx="36132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Гидрографическая сеть района характеризуется обилием больших и мелких озёр, рек и ручьев, которые занимают ⅙ часть территории протяженностью судоходных водных путей 185 км.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4724400" y="12840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Всего  крупных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50 озёр и 13  рек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4724400" y="2292650"/>
            <a:ext cx="3139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 территории района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93525" y="2921975"/>
            <a:ext cx="40320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Среднее  Куйто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257 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Нюк 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214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Верхнее Куйто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198 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Нижнее Куйто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141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Писта-ярви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39,9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оз. Охтан-ярви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(площадь 22,9 кв.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720000" y="2647950"/>
            <a:ext cx="245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Наиболее крупные озера: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603150" y="2694950"/>
            <a:ext cx="53700" cy="1988700"/>
          </a:xfrm>
          <a:prstGeom prst="rect">
            <a:avLst/>
          </a:prstGeom>
          <a:solidFill>
            <a:srgbClr val="95D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F00"/>
              </a:solidFill>
              <a:highlight>
                <a:srgbClr val="95DF00"/>
              </a:highlight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4777925" y="2921975"/>
            <a:ext cx="41949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88800" lvl="0" indent="-2282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р. Чирко- Кемь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(протяженность 221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р. Кемь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(протяженность 191 км 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р. Писта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(протяженность 110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р. Войница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(протяженность 108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388800" lvl="0" indent="-22825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rgbClr val="95DF00"/>
              </a:buClr>
              <a:buSzPts val="1100"/>
              <a:buFont typeface="Manrope"/>
              <a:buChar char="●"/>
            </a:pPr>
            <a:r>
              <a:rPr lang="ru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р.Судно </a:t>
            </a:r>
            <a:r>
              <a:rPr lang="ru" sz="1100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(протяженность 64 км)</a:t>
            </a: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marL="457200" lvl="0" indent="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904400" y="2647950"/>
            <a:ext cx="2451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Наиболее крупные реки: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4814300" y="2724150"/>
            <a:ext cx="53700" cy="1711800"/>
          </a:xfrm>
          <a:prstGeom prst="rect">
            <a:avLst/>
          </a:prstGeom>
          <a:solidFill>
            <a:srgbClr val="95D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5DF00"/>
              </a:solidFill>
              <a:highlight>
                <a:srgbClr val="95DF00"/>
              </a:highlight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08375" y="2228425"/>
            <a:ext cx="733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40000" y="484400"/>
            <a:ext cx="4032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Природно-ресурсный потенциал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40000" y="946100"/>
            <a:ext cx="5795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Земельные ресурсы (состав земель муниципального образования)</a:t>
            </a:r>
            <a:endParaRPr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4100"/>
            <a:ext cx="8514896" cy="327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показатели социально-экономического развития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aphicFrame>
        <p:nvGraphicFramePr>
          <p:cNvPr id="115" name="Google Shape;115;p20"/>
          <p:cNvGraphicFramePr/>
          <p:nvPr>
            <p:extLst>
              <p:ext uri="{D42A27DB-BD31-4B8C-83A1-F6EECF244321}">
                <p14:modId xmlns:p14="http://schemas.microsoft.com/office/powerpoint/2010/main" val="2481104451"/>
              </p:ext>
            </p:extLst>
          </p:nvPr>
        </p:nvGraphicFramePr>
        <p:xfrm>
          <a:off x="540000" y="904325"/>
          <a:ext cx="8396900" cy="4084200"/>
        </p:xfrm>
        <a:graphic>
          <a:graphicData uri="http://schemas.openxmlformats.org/drawingml/2006/table">
            <a:tbl>
              <a:tblPr>
                <a:noFill/>
                <a:tableStyleId>{DFACEB98-A903-406A-A7F5-E0F82A2E39DF}</a:tableStyleId>
              </a:tblPr>
              <a:tblGrid>
                <a:gridCol w="3629025"/>
                <a:gridCol w="4767875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Общая численность населения</a:t>
                      </a:r>
                      <a:endParaRPr sz="1000" b="1" dirty="0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5 755 человек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9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Национальный состав населения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русские — 49,0%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карелы — 35,0%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белорусы — 8,0%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украинцы — 3,0%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финны —1,0%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  <a:p>
                      <a:pPr marL="352799" lvl="0" indent="-185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5DF00"/>
                        </a:buClr>
                        <a:buSzPts val="1000"/>
                        <a:buFont typeface="Manrope"/>
                        <a:buChar char="●"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другие национальности — 4,0%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Численность экономически активного населения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3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140   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человек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Движение населения (естественное и механическое движения населения)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за 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2024 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г. общая убыль населения составила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51  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человек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Численность официально зарегистрированных безработных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по состоянию на 1 января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2024 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года —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156  человек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Уровень зарегистрированной безработицы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по состоянию на 1 января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2024 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года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— 1,3 % 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Среднемесячная оплата труда работников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68 456,7</a:t>
                      </a:r>
                      <a:r>
                        <a:rPr lang="ru" sz="1000" dirty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 рублей  (за </a:t>
                      </a:r>
                      <a:r>
                        <a:rPr lang="ru" sz="1000" dirty="0" smtClean="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январь-сентябрь 2024 года)</a:t>
                      </a:r>
                      <a:endParaRPr sz="1000" dirty="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rgbClr val="95DF00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Индекс промышленного производства</a:t>
                      </a:r>
                      <a:endParaRPr sz="1000" b="1">
                        <a:solidFill>
                          <a:srgbClr val="95DF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522000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lt1"/>
                          </a:solidFill>
                          <a:latin typeface="Manrope"/>
                          <a:ea typeface="Manrope"/>
                          <a:cs typeface="Manrope"/>
                          <a:sym typeface="Manrope"/>
                        </a:rPr>
                        <a:t>103 %</a:t>
                      </a:r>
                      <a:endParaRPr sz="1000">
                        <a:solidFill>
                          <a:schemeClr val="lt1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15384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540000" y="332000"/>
            <a:ext cx="806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Основные показатели социально-экономического развития</a:t>
            </a:r>
            <a:endParaRPr sz="1800" b="1"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40000" y="789650"/>
            <a:ext cx="65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95DF00"/>
                </a:solidFill>
                <a:latin typeface="Manrope"/>
                <a:ea typeface="Manrope"/>
                <a:cs typeface="Manrope"/>
                <a:sym typeface="Manrope"/>
              </a:rPr>
              <a:t>Численность зарегистрированных предприятий по отраслям</a:t>
            </a:r>
            <a:endParaRPr>
              <a:solidFill>
                <a:srgbClr val="95DF0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25" y="1146075"/>
            <a:ext cx="7832561" cy="386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1101</Words>
  <Application>Microsoft Office PowerPoint</Application>
  <PresentationFormat>Экран (16:9)</PresentationFormat>
  <Paragraphs>226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Manrope</vt:lpstr>
      <vt:lpstr>Times New Roman</vt:lpstr>
      <vt:lpstr>Simple Light</vt:lpstr>
      <vt:lpstr>Инвестиционный паспорт Калевальского муниципального района </vt:lpstr>
      <vt:lpstr>Калевальский муниципальный район</vt:lpstr>
      <vt:lpstr>Конкурентные преимущества Калевальского района</vt:lpstr>
      <vt:lpstr>Историческая справка</vt:lpstr>
      <vt:lpstr>Историческая справка</vt:lpstr>
      <vt:lpstr>Природно-ресурсный потенциал</vt:lpstr>
      <vt:lpstr>Природно-ресурсный потенциал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Характеристика основных видов экономической деятельности</vt:lpstr>
      <vt:lpstr>Характеристика основных видов экономической деятельности</vt:lpstr>
      <vt:lpstr>Инфраструктура</vt:lpstr>
      <vt:lpstr>Инфраструктура</vt:lpstr>
      <vt:lpstr>Образование</vt:lpstr>
      <vt:lpstr>Финансовая инфраструктура</vt:lpstr>
      <vt:lpstr>Культура и туризм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Калевальского муниципального района </dc:title>
  <dc:creator>НИКУТЬЕВАОГ</dc:creator>
  <cp:lastModifiedBy>Work2019</cp:lastModifiedBy>
  <cp:revision>5</cp:revision>
  <cp:lastPrinted>2022-11-07T11:48:57Z</cp:lastPrinted>
  <dcterms:modified xsi:type="dcterms:W3CDTF">2025-10-21T11:46:27Z</dcterms:modified>
</cp:coreProperties>
</file>